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2"/>
  </p:notesMasterIdLst>
  <p:handoutMasterIdLst>
    <p:handoutMasterId r:id="rId63"/>
  </p:handoutMasterIdLst>
  <p:sldIdLst>
    <p:sldId id="331" r:id="rId2"/>
    <p:sldId id="332" r:id="rId3"/>
    <p:sldId id="333" r:id="rId4"/>
    <p:sldId id="334" r:id="rId5"/>
    <p:sldId id="335" r:id="rId6"/>
    <p:sldId id="336" r:id="rId7"/>
    <p:sldId id="401" r:id="rId8"/>
    <p:sldId id="402" r:id="rId9"/>
    <p:sldId id="337" r:id="rId10"/>
    <p:sldId id="338" r:id="rId11"/>
    <p:sldId id="339" r:id="rId12"/>
    <p:sldId id="340" r:id="rId13"/>
    <p:sldId id="341" r:id="rId14"/>
    <p:sldId id="403" r:id="rId15"/>
    <p:sldId id="419" r:id="rId16"/>
    <p:sldId id="421" r:id="rId17"/>
    <p:sldId id="345" r:id="rId18"/>
    <p:sldId id="422" r:id="rId19"/>
    <p:sldId id="424" r:id="rId20"/>
    <p:sldId id="423" r:id="rId21"/>
    <p:sldId id="350" r:id="rId22"/>
    <p:sldId id="351" r:id="rId23"/>
    <p:sldId id="352" r:id="rId24"/>
    <p:sldId id="353" r:id="rId25"/>
    <p:sldId id="348" r:id="rId26"/>
    <p:sldId id="425" r:id="rId27"/>
    <p:sldId id="427" r:id="rId28"/>
    <p:sldId id="426" r:id="rId29"/>
    <p:sldId id="354" r:id="rId30"/>
    <p:sldId id="400" r:id="rId31"/>
    <p:sldId id="356" r:id="rId32"/>
    <p:sldId id="404" r:id="rId33"/>
    <p:sldId id="362" r:id="rId34"/>
    <p:sldId id="405" r:id="rId35"/>
    <p:sldId id="365" r:id="rId36"/>
    <p:sldId id="411" r:id="rId37"/>
    <p:sldId id="412" r:id="rId38"/>
    <p:sldId id="363" r:id="rId39"/>
    <p:sldId id="378" r:id="rId40"/>
    <p:sldId id="379" r:id="rId41"/>
    <p:sldId id="410" r:id="rId42"/>
    <p:sldId id="380" r:id="rId43"/>
    <p:sldId id="382" r:id="rId44"/>
    <p:sldId id="409" r:id="rId45"/>
    <p:sldId id="383" r:id="rId46"/>
    <p:sldId id="384" r:id="rId47"/>
    <p:sldId id="398" r:id="rId48"/>
    <p:sldId id="385" r:id="rId49"/>
    <p:sldId id="386" r:id="rId50"/>
    <p:sldId id="387" r:id="rId51"/>
    <p:sldId id="388" r:id="rId52"/>
    <p:sldId id="389" r:id="rId53"/>
    <p:sldId id="390" r:id="rId54"/>
    <p:sldId id="391" r:id="rId55"/>
    <p:sldId id="392" r:id="rId56"/>
    <p:sldId id="393" r:id="rId57"/>
    <p:sldId id="394" r:id="rId58"/>
    <p:sldId id="395" r:id="rId59"/>
    <p:sldId id="396" r:id="rId60"/>
    <p:sldId id="417" r:id="rId61"/>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xmlns="">
        <p15:guide id="1" orient="horz" pos="816">
          <p15:clr>
            <a:srgbClr val="A4A3A4"/>
          </p15:clr>
        </p15:guide>
        <p15:guide id="2" pos="4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85" autoAdjust="0"/>
    <p:restoredTop sz="94635"/>
  </p:normalViewPr>
  <p:slideViewPr>
    <p:cSldViewPr snapToGrid="0">
      <p:cViewPr varScale="1">
        <p:scale>
          <a:sx n="67" d="100"/>
          <a:sy n="67" d="100"/>
        </p:scale>
        <p:origin x="-1398" y="-10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xmlns=""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xmlns=""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xmlns=""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xmlns=""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xmlns=""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xmlns=""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xmlns=""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xmlns=""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xmlns=""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xmlns=""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extLst>
      <p:ext uri="{BB962C8B-B14F-4D97-AF65-F5344CB8AC3E}">
        <p14:creationId xmlns:p14="http://schemas.microsoft.com/office/powerpoint/2010/main" val="23584216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xmlns=""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xmlns=""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xmlns=""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xmlns=""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xmlns=""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xmlns=""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xmlns=""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xmlns=""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xmlns=""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xmlns=""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xmlns=""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xmlns=""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xmlns="" id="{5BA74056-F347-47E7-8F80-E67498FF6C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xmlns="" id="{EBB136E9-59A5-44E7-9BD0-1637A76BE65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xmlns="" id="{4EED1A63-8694-46B7-9400-1442886D3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xmlns=""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xmlns=""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xmlns=""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75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xmlns=""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xmlns=""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xmlns=""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20899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xmlns="" id="{7DB04AC4-9FA4-4B81-A2E4-1E6AFD4EE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xmlns="" id="{3F57FD02-2058-4DC0-B613-AD0294133A65}"/>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xmlns="" id="{D6CEFB33-83BB-47AD-B7F4-C32DEBB57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xmlns="" id="{9A34A2FC-C15D-4B2F-88BE-311A926B1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7BE9DC-710B-4B65-BCCD-8107D53BC9BE}"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xmlns="" id="{BE8EDEDD-05A4-4AB1-9D21-B8FD2F4A5551}"/>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xmlns="" id="{5221A250-5591-4686-8986-7D36991F88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xmlns="" id="{89ACFED5-FEE9-4052-81A1-4F4ACC8A4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F1106F-71C9-45B5-A785-D6B08923631A}"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xmlns="" id="{FB4DEBF9-633C-48A9-B2B4-116F70BEBD63}"/>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xmlns="" id="{250F3D6F-9310-4C8C-BB98-4172C6D545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xmlns=""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xmlns=""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xmlns=""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3223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xmlns=""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xmlns=""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xmlns=""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xmlns=""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xmlns=""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xmlns=""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8005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xmlns=""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xmlns=""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xmlns=""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xmlns=""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xmlns=""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xmlns=""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xmlns="" id="{C1EC5355-B083-4702-ABF4-E2BCA0929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xmlns="" id="{F745C6AB-0ABB-4D15-945B-36AE7232EF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xmlns="" id="{C1561A3E-BDF2-4110-B38B-723F41427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xmlns="" id="{C4542300-0CB6-4A29-9D16-61BA981CC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xmlns="" id="{86EC9CC8-78B2-4FF3-AAE4-54ADF39284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xmlns="" id="{63C3F6B7-CCAA-4E66-935F-A90C69C8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xmlns=""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xmlns=""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xmlns=""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xmlns=""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xmlns=""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xmlns=""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xmlns=""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xmlns=""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xmlns=""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4063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xmlns=""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xmlns=""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xmlns=""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5070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xmlns=""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29</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xmlns=""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xmlns=""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xmlns=""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xmlns=""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xmlns=""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xmlns=""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xmlns=""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xmlns=""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xmlns=""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1361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xmlns=""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33</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xmlns=""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xmlns=""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xmlns=""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xmlns=""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xmlns=""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36</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xmlns=""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xmlns=""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94547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xmlns=""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xmlns=""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xmlns="" id="{0ED619BB-69AA-4187-8508-5C6D20F5F3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C6BA39-A472-4B3B-A7DF-4F396B3C17E7}"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109570" name="Rectangle 2">
            <a:extLst>
              <a:ext uri="{FF2B5EF4-FFF2-40B4-BE49-F238E27FC236}">
                <a16:creationId xmlns:a16="http://schemas.microsoft.com/office/drawing/2014/main" xmlns="" id="{F413F31A-C6FC-4BAD-849E-A6DB7776843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xmlns="" id="{0D3B88A5-CEE8-40BD-9808-2CDA6AB3D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xmlns="" id="{DAC8869F-FF99-4234-BF9F-6981A2322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9C382-E9CB-4121-9295-821692F9295E}"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111618" name="Rectangle 2">
            <a:extLst>
              <a:ext uri="{FF2B5EF4-FFF2-40B4-BE49-F238E27FC236}">
                <a16:creationId xmlns:a16="http://schemas.microsoft.com/office/drawing/2014/main" xmlns="" id="{F4B9B201-551A-4715-A46B-58B15F54828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xmlns="" id="{425B08B2-27C5-4BFD-AF86-464934684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xmlns=""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41</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xmlns=""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xmlns=""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700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xmlns=""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42</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xmlns=""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xmlns=""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xmlns=""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xmlns=""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xmlns=""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xmlns=""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48</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xmlns=""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xmlns=""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xmlns="" id="{5C5A5839-50F4-45D9-AEAE-5667E21135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4F695C-5F2E-482E-8B6B-62AF14C87ED6}" type="slidenum">
              <a:rPr lang="en-US" altLang="en-US" smtClean="0">
                <a:latin typeface="Times New Roman" panose="02020603050405020304" pitchFamily="18" charset="0"/>
              </a:rPr>
              <a:pPr/>
              <a:t>50</a:t>
            </a:fld>
            <a:endParaRPr lang="en-US" altLang="en-US">
              <a:latin typeface="Times New Roman" panose="02020603050405020304" pitchFamily="18" charset="0"/>
            </a:endParaRPr>
          </a:p>
        </p:txBody>
      </p:sp>
      <p:sp>
        <p:nvSpPr>
          <p:cNvPr id="125954" name="Rectangle 2">
            <a:extLst>
              <a:ext uri="{FF2B5EF4-FFF2-40B4-BE49-F238E27FC236}">
                <a16:creationId xmlns:a16="http://schemas.microsoft.com/office/drawing/2014/main" xmlns="" id="{AFDE3679-E12F-4EC6-AEFF-563863F2D181}"/>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xmlns="" id="{91F7994F-0D20-4662-93D9-382F12781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xmlns="" id="{6D8B87B8-4A4B-41E0-AC9C-6A94DDEE4E78}"/>
              </a:ext>
            </a:extLst>
          </p:cNvPr>
          <p:cNvSpPr>
            <a:spLocks noGrp="1" noRot="1" noChangeAspect="1" noChangeArrowheads="1" noTextEdit="1"/>
          </p:cNvSpPr>
          <p:nvPr>
            <p:ph type="sldImg"/>
          </p:nvPr>
        </p:nvSpPr>
        <p:spPr>
          <a:ln/>
        </p:spPr>
      </p:sp>
      <p:sp>
        <p:nvSpPr>
          <p:cNvPr id="128002" name="Rectangle 3">
            <a:extLst>
              <a:ext uri="{FF2B5EF4-FFF2-40B4-BE49-F238E27FC236}">
                <a16:creationId xmlns:a16="http://schemas.microsoft.com/office/drawing/2014/main" xmlns="" id="{51DE5DE0-7651-48B8-98BA-EBB364F88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xmlns=""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53</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xmlns=""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xmlns=""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xmlns=""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54</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xmlns=""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xmlns=""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xmlns=""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58</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xmlns=""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xmlns=""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xmlns=""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60</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xmlns=""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xmlns=""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xmlns=""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xmlns=""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xmlns=""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xmlns=""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xmlns=""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xmlns=""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xmlns=""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xmlns=""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xmlns=""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8078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xmlns=""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xmlns=""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xmlns=""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4611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xmlns=""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xmlns=""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xmlns=""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xmlns=""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xmlns=""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xmlns=""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xmlns=""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xmlns=""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xmlns=""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xmlns=""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xmlns=""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xmlns="" id="{DB124D09-86E8-40B1-99F0-1209287C13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xmlns=""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xmlns=""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xmlns=""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xmlns=""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xmlns=""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xmlns=""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xmlns=""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xmlns="" id="{D78F82E7-FC4D-4DEF-BAC0-15DF6AAD70A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xmlns="" id="{A47C3AE5-5C42-45F2-A307-C022C640A4BF}"/>
              </a:ext>
            </a:extLst>
          </p:cNvPr>
          <p:cNvSpPr txBox="1">
            <a:spLocks noChangeArrowheads="1"/>
          </p:cNvSpPr>
          <p:nvPr/>
        </p:nvSpPr>
        <p:spPr bwMode="auto">
          <a:xfrm>
            <a:off x="185738" y="6595087"/>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xmlns=""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xmlns="" id="{218F8D62-A6F5-4F18-9BB3-A18FA6B4E228}"/>
              </a:ext>
            </a:extLst>
          </p:cNvPr>
          <p:cNvSpPr>
            <a:spLocks noGrp="1" noChangeArrowheads="1"/>
          </p:cNvSpPr>
          <p:nvPr>
            <p:ph type="ctrTitle"/>
          </p:nvPr>
        </p:nvSpPr>
        <p:spPr>
          <a:xfrm>
            <a:off x="685800" y="782638"/>
            <a:ext cx="7772400" cy="2127250"/>
          </a:xfrm>
        </p:spPr>
        <p:txBody>
          <a:bodyPr/>
          <a:lstStyle/>
          <a:p>
            <a:pPr eaLnBrk="1" hangingPunct="1"/>
            <a:r>
              <a:rPr lang="en-US" altLang="en-US" dirty="0"/>
              <a:t>Chapter 5:  CPU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xmlns="" id="{684BC100-CBCD-4FBD-A30F-9EBDD59CA0FB}"/>
              </a:ext>
            </a:extLst>
          </p:cNvPr>
          <p:cNvSpPr>
            <a:spLocks noGrp="1" noChangeArrowheads="1"/>
          </p:cNvSpPr>
          <p:nvPr>
            <p:ph type="title"/>
          </p:nvPr>
        </p:nvSpPr>
        <p:spPr>
          <a:xfrm>
            <a:off x="990600" y="214313"/>
            <a:ext cx="7696200" cy="576262"/>
          </a:xfrm>
        </p:spPr>
        <p:txBody>
          <a:bodyPr/>
          <a:lstStyle/>
          <a:p>
            <a:pPr eaLnBrk="1" hangingPunct="1"/>
            <a:r>
              <a:rPr lang="en-US" altLang="en-US" dirty="0"/>
              <a:t>Scheduling Criteria</a:t>
            </a:r>
          </a:p>
        </p:txBody>
      </p:sp>
      <p:sp>
        <p:nvSpPr>
          <p:cNvPr id="19458" name="Rectangle 3">
            <a:extLst>
              <a:ext uri="{FF2B5EF4-FFF2-40B4-BE49-F238E27FC236}">
                <a16:creationId xmlns:a16="http://schemas.microsoft.com/office/drawing/2014/main" xmlns="" id="{4338C466-115B-47DE-A288-6C7152DF0770}"/>
              </a:ext>
            </a:extLst>
          </p:cNvPr>
          <p:cNvSpPr>
            <a:spLocks noGrp="1" noChangeArrowheads="1"/>
          </p:cNvSpPr>
          <p:nvPr>
            <p:ph type="body" idx="1"/>
          </p:nvPr>
        </p:nvSpPr>
        <p:spPr>
          <a:xfrm>
            <a:off x="849085" y="1246189"/>
            <a:ext cx="6692761" cy="4904520"/>
          </a:xfrm>
        </p:spPr>
        <p:txBody>
          <a:bodyPr/>
          <a:lstStyle/>
          <a:p>
            <a:r>
              <a:rPr lang="en-US" altLang="en-US" b="1" dirty="0"/>
              <a:t>CPU utilization </a:t>
            </a:r>
            <a:r>
              <a:rPr lang="en-US" altLang="en-US" dirty="0"/>
              <a:t>– keep the CPU as busy as possible</a:t>
            </a:r>
          </a:p>
          <a:p>
            <a:r>
              <a:rPr lang="en-US" altLang="en-US" b="1" dirty="0"/>
              <a:t>Throughput</a:t>
            </a:r>
            <a:r>
              <a:rPr lang="en-US" altLang="en-US" dirty="0"/>
              <a:t> – # of processes that complete their execution per time unit</a:t>
            </a:r>
          </a:p>
          <a:p>
            <a:r>
              <a:rPr lang="en-US" altLang="en-US" b="1" dirty="0"/>
              <a:t>Turnaround time </a:t>
            </a:r>
            <a:r>
              <a:rPr lang="en-US" altLang="en-US" dirty="0"/>
              <a:t>– amount of time to execute a particular process</a:t>
            </a:r>
          </a:p>
          <a:p>
            <a:r>
              <a:rPr lang="en-US" altLang="en-US" b="1" dirty="0"/>
              <a:t>Waiting time </a:t>
            </a:r>
            <a:r>
              <a:rPr lang="en-US" altLang="en-US" dirty="0"/>
              <a:t>– amount of time a process has been waiting in the ready queue</a:t>
            </a:r>
          </a:p>
          <a:p>
            <a:r>
              <a:rPr lang="en-US" altLang="en-US" b="1" dirty="0"/>
              <a:t>Response time </a:t>
            </a:r>
            <a:r>
              <a:rPr lang="en-US" altLang="en-US" dirty="0"/>
              <a:t>– amount of time it takes from when a request was submitted until the first response is produced.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xmlns="" id="{A22DB2EC-3AE5-4A50-BF1F-F8FE7B96CE4B}"/>
              </a:ext>
            </a:extLst>
          </p:cNvPr>
          <p:cNvSpPr>
            <a:spLocks noGrp="1" noChangeArrowheads="1"/>
          </p:cNvSpPr>
          <p:nvPr>
            <p:ph type="title"/>
          </p:nvPr>
        </p:nvSpPr>
        <p:spPr>
          <a:xfrm>
            <a:off x="1423450" y="143942"/>
            <a:ext cx="7513637" cy="576262"/>
          </a:xfrm>
        </p:spPr>
        <p:txBody>
          <a:bodyPr/>
          <a:lstStyle/>
          <a:p>
            <a:pPr eaLnBrk="1" hangingPunct="1"/>
            <a:r>
              <a:rPr lang="en-US" altLang="en-US" sz="2800" dirty="0"/>
              <a:t>Scheduling Algorithm Optimization Criteria</a:t>
            </a:r>
          </a:p>
        </p:txBody>
      </p:sp>
      <p:sp>
        <p:nvSpPr>
          <p:cNvPr id="21506" name="Rectangle 3">
            <a:extLst>
              <a:ext uri="{FF2B5EF4-FFF2-40B4-BE49-F238E27FC236}">
                <a16:creationId xmlns:a16="http://schemas.microsoft.com/office/drawing/2014/main" xmlns="" id="{DA102F21-0BD1-4162-8066-37183DF9B945}"/>
              </a:ext>
            </a:extLst>
          </p:cNvPr>
          <p:cNvSpPr>
            <a:spLocks noGrp="1" noChangeArrowheads="1"/>
          </p:cNvSpPr>
          <p:nvPr>
            <p:ph type="body" idx="1"/>
          </p:nvPr>
        </p:nvSpPr>
        <p:spPr>
          <a:xfrm>
            <a:off x="852488" y="1113511"/>
            <a:ext cx="6115050" cy="4483100"/>
          </a:xfrm>
        </p:spPr>
        <p:txBody>
          <a:bodyPr/>
          <a:lstStyle/>
          <a:p>
            <a:r>
              <a:rPr lang="en-US" altLang="en-US" dirty="0"/>
              <a:t>Max CPU utilization</a:t>
            </a:r>
          </a:p>
          <a:p>
            <a:r>
              <a:rPr lang="en-US" altLang="en-US" dirty="0"/>
              <a:t>Max throughput</a:t>
            </a:r>
          </a:p>
          <a:p>
            <a:r>
              <a:rPr lang="en-US" altLang="en-US" dirty="0"/>
              <a:t>Min turnaround time </a:t>
            </a:r>
          </a:p>
          <a:p>
            <a:r>
              <a:rPr lang="en-US" altLang="en-US" dirty="0"/>
              <a:t>Min waiting time </a:t>
            </a:r>
          </a:p>
          <a:p>
            <a:r>
              <a:rPr lang="en-US" altLang="en-US" dirty="0"/>
              <a:t>Min response 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xmlns=""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sz="2800" dirty="0"/>
              <a:t>First- Come, First-Served (FCFS) Scheduling</a:t>
            </a:r>
          </a:p>
        </p:txBody>
      </p:sp>
      <p:sp>
        <p:nvSpPr>
          <p:cNvPr id="23554" name="Rectangle 3">
            <a:extLst>
              <a:ext uri="{FF2B5EF4-FFF2-40B4-BE49-F238E27FC236}">
                <a16:creationId xmlns:a16="http://schemas.microsoft.com/office/drawing/2014/main" xmlns="" id="{00593719-A5A4-4326-8529-37EC324927D6}"/>
              </a:ext>
            </a:extLst>
          </p:cNvPr>
          <p:cNvSpPr>
            <a:spLocks noGrp="1" noChangeArrowheads="1"/>
          </p:cNvSpPr>
          <p:nvPr>
            <p:ph type="body" idx="1"/>
          </p:nvPr>
        </p:nvSpPr>
        <p:spPr>
          <a:xfrm>
            <a:off x="833438" y="1250950"/>
            <a:ext cx="7566025" cy="4114800"/>
          </a:xfrm>
        </p:spPr>
        <p:txBody>
          <a:bodyPr/>
          <a:lstStyle/>
          <a:p>
            <a:pPr>
              <a:lnSpc>
                <a:spcPct val="90000"/>
              </a:lnSpc>
              <a:buFont typeface="Monotype Sorts" pitchFamily="-84" charset="2"/>
              <a:buNone/>
              <a:tabLst>
                <a:tab pos="3028950" algn="ctr"/>
                <a:tab pos="4633913" algn="ctr"/>
              </a:tabLst>
            </a:pPr>
            <a:r>
              <a:rPr lang="en-US" altLang="en-US" sz="1600"/>
              <a:t>		</a:t>
            </a:r>
            <a:r>
              <a:rPr lang="en-US" altLang="en-US" u="sng"/>
              <a:t>Process</a:t>
            </a:r>
            <a:r>
              <a:rPr lang="en-US" altLang="en-US"/>
              <a:t>	</a:t>
            </a:r>
            <a:r>
              <a:rPr lang="en-US" altLang="en-US" u="sng"/>
              <a:t>Burst Time	</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1</a:t>
            </a:r>
            <a:r>
              <a:rPr lang="en-US" altLang="en-US"/>
              <a:t>	24</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2</a:t>
            </a:r>
            <a:r>
              <a:rPr lang="en-US" altLang="en-US"/>
              <a:t> 	3</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3	 </a:t>
            </a:r>
            <a:r>
              <a:rPr lang="en-US" altLang="en-US"/>
              <a:t>3</a:t>
            </a:r>
            <a:r>
              <a:rPr lang="en-US" altLang="en-US" i="1" baseline="-25000"/>
              <a:t> </a:t>
            </a:r>
          </a:p>
          <a:p>
            <a:pPr>
              <a:lnSpc>
                <a:spcPct val="90000"/>
              </a:lnSpc>
              <a:tabLst>
                <a:tab pos="3028950" algn="ctr"/>
                <a:tab pos="4633913" algn="ctr"/>
              </a:tabLst>
            </a:pPr>
            <a:r>
              <a:rPr lang="en-US" altLang="en-US"/>
              <a:t>Suppose that the processes arrive in the order: </a:t>
            </a:r>
            <a:r>
              <a:rPr lang="en-US" altLang="en-US" i="1"/>
              <a:t>P</a:t>
            </a:r>
            <a:r>
              <a:rPr lang="en-US" altLang="en-US" i="1" baseline="-25000"/>
              <a:t>1</a:t>
            </a:r>
            <a:r>
              <a:rPr lang="en-US" altLang="en-US"/>
              <a:t> , </a:t>
            </a:r>
            <a:r>
              <a:rPr lang="en-US" altLang="en-US" i="1"/>
              <a:t>P</a:t>
            </a:r>
            <a:r>
              <a:rPr lang="en-US" altLang="en-US" i="1" baseline="-25000"/>
              <a:t>2</a:t>
            </a:r>
            <a:r>
              <a:rPr lang="en-US" altLang="en-US"/>
              <a:t> , </a:t>
            </a:r>
            <a:r>
              <a:rPr lang="en-US" altLang="en-US" i="1"/>
              <a:t>P</a:t>
            </a:r>
            <a:r>
              <a:rPr lang="en-US" altLang="en-US" i="1" baseline="-25000"/>
              <a:t>3  </a:t>
            </a:r>
            <a:br>
              <a:rPr lang="en-US" altLang="en-US" i="1" baseline="-25000"/>
            </a:br>
            <a:r>
              <a:rPr lang="en-US" altLang="en-US"/>
              <a:t>The Gantt Chart for the schedule is:</a:t>
            </a:r>
            <a:br>
              <a:rPr lang="en-US" altLang="en-US"/>
            </a:br>
            <a:r>
              <a:rPr lang="en-US" altLang="en-US" sz="1600"/>
              <a:t/>
            </a:r>
            <a:br>
              <a:rPr lang="en-US" altLang="en-US" sz="1600"/>
            </a:br>
            <a:r>
              <a:rPr lang="en-US" altLang="en-US" sz="1600"/>
              <a:t/>
            </a:r>
            <a:br>
              <a:rPr lang="en-US" altLang="en-US" sz="1600"/>
            </a:br>
            <a:r>
              <a:rPr lang="en-US" altLang="en-US" sz="1600"/>
              <a:t/>
            </a:r>
            <a:br>
              <a:rPr lang="en-US" altLang="en-US" sz="1600"/>
            </a:br>
            <a:r>
              <a:rPr lang="en-US" altLang="en-US" sz="1600"/>
              <a:t/>
            </a:r>
            <a:br>
              <a:rPr lang="en-US" altLang="en-US" sz="1600"/>
            </a:br>
            <a:endParaRPr lang="en-US" altLang="en-US" sz="1600"/>
          </a:p>
          <a:p>
            <a:pPr>
              <a:lnSpc>
                <a:spcPct val="90000"/>
              </a:lnSpc>
              <a:buFont typeface="Monotype Sorts" pitchFamily="-84" charset="2"/>
              <a:buNone/>
              <a:tabLst>
                <a:tab pos="3028950" algn="ctr"/>
                <a:tab pos="4633913" algn="ctr"/>
              </a:tabLst>
            </a:pPr>
            <a:endParaRPr lang="en-US" altLang="en-US" sz="1600"/>
          </a:p>
          <a:p>
            <a:pPr>
              <a:lnSpc>
                <a:spcPct val="90000"/>
              </a:lnSpc>
              <a:tabLst>
                <a:tab pos="3028950" algn="ctr"/>
                <a:tab pos="4633913" algn="ctr"/>
              </a:tabLst>
            </a:pPr>
            <a:r>
              <a:rPr lang="en-US" altLang="en-US"/>
              <a:t>Waiting time for </a:t>
            </a:r>
            <a:r>
              <a:rPr lang="en-US" altLang="en-US" i="1"/>
              <a:t>P</a:t>
            </a:r>
            <a:r>
              <a:rPr lang="en-US" altLang="en-US" i="1" baseline="-25000"/>
              <a:t>1</a:t>
            </a:r>
            <a:r>
              <a:rPr lang="en-US" altLang="en-US"/>
              <a:t>  = 0; </a:t>
            </a:r>
            <a:r>
              <a:rPr lang="en-US" altLang="en-US" i="1"/>
              <a:t>P</a:t>
            </a:r>
            <a:r>
              <a:rPr lang="en-US" altLang="en-US" i="1" baseline="-25000"/>
              <a:t>2</a:t>
            </a:r>
            <a:r>
              <a:rPr lang="en-US" altLang="en-US"/>
              <a:t>  = 24; </a:t>
            </a:r>
            <a:r>
              <a:rPr lang="en-US" altLang="en-US" i="1"/>
              <a:t>P</a:t>
            </a:r>
            <a:r>
              <a:rPr lang="en-US" altLang="en-US" i="1" baseline="-25000"/>
              <a:t>3 </a:t>
            </a:r>
            <a:r>
              <a:rPr lang="en-US" altLang="en-US"/>
              <a:t>= 27</a:t>
            </a:r>
          </a:p>
          <a:p>
            <a:pPr>
              <a:lnSpc>
                <a:spcPct val="90000"/>
              </a:lnSpc>
              <a:tabLst>
                <a:tab pos="3028950" algn="ctr"/>
                <a:tab pos="4633913" algn="ctr"/>
              </a:tabLst>
            </a:pPr>
            <a:r>
              <a:rPr lang="en-US" altLang="en-US"/>
              <a:t>Average waiting time:  (0 + 24 + 27)/3 = 17</a:t>
            </a:r>
          </a:p>
        </p:txBody>
      </p:sp>
      <p:pic>
        <p:nvPicPr>
          <p:cNvPr id="23555" name="Picture 1">
            <a:extLst>
              <a:ext uri="{FF2B5EF4-FFF2-40B4-BE49-F238E27FC236}">
                <a16:creationId xmlns:a16="http://schemas.microsoft.com/office/drawing/2014/main" xmlns=""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347980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xmlns="" id="{624DA10D-55B3-4B35-A002-F73DC17E003A}"/>
              </a:ext>
            </a:extLst>
          </p:cNvPr>
          <p:cNvSpPr>
            <a:spLocks noGrp="1" noChangeArrowheads="1"/>
          </p:cNvSpPr>
          <p:nvPr>
            <p:ph type="title"/>
          </p:nvPr>
        </p:nvSpPr>
        <p:spPr>
          <a:xfrm>
            <a:off x="982663" y="231158"/>
            <a:ext cx="7704137" cy="576262"/>
          </a:xfrm>
        </p:spPr>
        <p:txBody>
          <a:bodyPr/>
          <a:lstStyle/>
          <a:p>
            <a:pPr eaLnBrk="1" hangingPunct="1"/>
            <a:r>
              <a:rPr lang="en-US" altLang="en-US" dirty="0"/>
              <a:t>FCFS Scheduling (Cont.)</a:t>
            </a:r>
          </a:p>
        </p:txBody>
      </p:sp>
      <p:sp>
        <p:nvSpPr>
          <p:cNvPr id="13315" name="Rectangle 3">
            <a:extLst>
              <a:ext uri="{FF2B5EF4-FFF2-40B4-BE49-F238E27FC236}">
                <a16:creationId xmlns:a16="http://schemas.microsoft.com/office/drawing/2014/main" xmlns="" id="{332EE341-968F-42D6-9F71-9462061509EC}"/>
              </a:ext>
            </a:extLst>
          </p:cNvPr>
          <p:cNvSpPr>
            <a:spLocks noGrp="1" noChangeArrowheads="1"/>
          </p:cNvSpPr>
          <p:nvPr>
            <p:ph type="body" idx="1"/>
          </p:nvPr>
        </p:nvSpPr>
        <p:spPr>
          <a:xfrm>
            <a:off x="855663" y="1233488"/>
            <a:ext cx="7704137" cy="4530725"/>
          </a:xfrm>
        </p:spPr>
        <p:txBody>
          <a:bodyPr/>
          <a:lstStyle/>
          <a:p>
            <a:pPr>
              <a:buFont typeface="Monotype Sorts" pitchFamily="-84" charset="2"/>
              <a:buNone/>
              <a:tabLst>
                <a:tab pos="3649345" algn="ctr"/>
              </a:tabLst>
              <a:defRPr/>
            </a:pPr>
            <a:r>
              <a:rPr lang="en-US" altLang="en-US" dirty="0">
                <a:cs typeface="ＭＳ Ｐゴシック" charset="-128"/>
              </a:rPr>
              <a:t>Suppose that the processes arrive in the order:</a:t>
            </a:r>
          </a:p>
          <a:p>
            <a:pPr>
              <a:buFont typeface="Monotype Sorts" pitchFamily="-84" charset="2"/>
              <a:buNone/>
              <a:tabLst>
                <a:tab pos="3649345"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p>
          <a:p>
            <a:pPr>
              <a:tabLst>
                <a:tab pos="3649345" algn="ctr"/>
              </a:tabLst>
              <a:defRPr/>
            </a:pPr>
            <a:r>
              <a:rPr lang="en-US" altLang="en-US" dirty="0">
                <a:cs typeface="ＭＳ Ｐゴシック" charset="-128"/>
              </a:rPr>
              <a:t>The Gantt chart for the schedule is:</a:t>
            </a:r>
            <a:br>
              <a:rPr lang="en-US" altLang="en-US" dirty="0">
                <a:cs typeface="ＭＳ Ｐゴシック" charset="-128"/>
              </a:rPr>
            </a:br>
            <a:endParaRPr lang="en-US" altLang="en-US" dirty="0">
              <a:cs typeface="ＭＳ Ｐゴシック" charset="-128"/>
            </a:endParaRPr>
          </a:p>
          <a:p>
            <a:pPr>
              <a:tabLst>
                <a:tab pos="3649345" algn="ctr"/>
              </a:tabLst>
              <a:defRPr/>
            </a:pPr>
            <a:endParaRPr lang="en-US" altLang="en-US" dirty="0">
              <a:cs typeface="ＭＳ Ｐゴシック" charset="-128"/>
            </a:endParaRPr>
          </a:p>
          <a:p>
            <a:pPr>
              <a:tabLst>
                <a:tab pos="3649345" algn="ctr"/>
              </a:tabLst>
              <a:defRPr/>
            </a:pPr>
            <a:endParaRPr lang="en-US" altLang="en-US" dirty="0">
              <a:cs typeface="ＭＳ Ｐゴシック" charset="-128"/>
            </a:endParaRPr>
          </a:p>
          <a:p>
            <a:pPr marL="0" indent="0">
              <a:buFont typeface="Monotype Sorts" pitchFamily="-84" charset="2"/>
              <a:buNone/>
              <a:tabLst>
                <a:tab pos="3649345" algn="ctr"/>
              </a:tabLst>
              <a:defRPr/>
            </a:pPr>
            <a:endParaRPr lang="en-US" altLang="en-US" dirty="0">
              <a:cs typeface="ＭＳ Ｐゴシック" charset="-128"/>
            </a:endParaRPr>
          </a:p>
          <a:p>
            <a:pPr>
              <a:tabLst>
                <a:tab pos="3649345" algn="ctr"/>
              </a:tabLst>
              <a:defRPr/>
            </a:pPr>
            <a:r>
              <a:rPr lang="en-US" altLang="en-US" dirty="0">
                <a:cs typeface="ＭＳ Ｐゴシック" charset="-128"/>
              </a:rPr>
              <a:t>Waiting time for </a:t>
            </a:r>
            <a:r>
              <a:rPr lang="en-US" altLang="en-US" i="1" dirty="0">
                <a:cs typeface="ＭＳ Ｐゴシック" charset="-128"/>
              </a:rPr>
              <a:t>P</a:t>
            </a:r>
            <a:r>
              <a:rPr lang="en-US" altLang="en-US" i="1" baseline="-25000" dirty="0">
                <a:cs typeface="ＭＳ Ｐゴシック" charset="-128"/>
              </a:rPr>
              <a:t>1 </a:t>
            </a:r>
            <a:r>
              <a:rPr lang="en-US" altLang="en-US" i="1" dirty="0">
                <a:cs typeface="ＭＳ Ｐゴシック" charset="-128"/>
              </a:rPr>
              <a:t>=</a:t>
            </a:r>
            <a:r>
              <a:rPr lang="en-US" altLang="en-US" dirty="0">
                <a:cs typeface="ＭＳ Ｐゴシック" charset="-128"/>
              </a:rPr>
              <a:t> 6</a:t>
            </a:r>
            <a:r>
              <a:rPr lang="en-US" altLang="en-US" i="1" dirty="0">
                <a:cs typeface="ＭＳ Ｐゴシック" charset="-128"/>
              </a:rPr>
              <a:t>;</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0</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3 </a:t>
            </a:r>
            <a:r>
              <a:rPr lang="en-US" altLang="en-US" i="1" dirty="0">
                <a:cs typeface="ＭＳ Ｐゴシック" charset="-128"/>
              </a:rPr>
              <a:t>= </a:t>
            </a:r>
            <a:r>
              <a:rPr lang="en-US" altLang="en-US" dirty="0">
                <a:cs typeface="ＭＳ Ｐゴシック" charset="-128"/>
              </a:rPr>
              <a:t>3</a:t>
            </a:r>
            <a:endParaRPr lang="en-US" altLang="en-US" i="1" dirty="0">
              <a:cs typeface="ＭＳ Ｐゴシック" charset="-128"/>
            </a:endParaRPr>
          </a:p>
          <a:p>
            <a:pPr>
              <a:tabLst>
                <a:tab pos="3649345" algn="ctr"/>
              </a:tabLst>
              <a:defRPr/>
            </a:pPr>
            <a:r>
              <a:rPr lang="en-US" altLang="en-US" dirty="0">
                <a:cs typeface="ＭＳ Ｐゴシック" charset="-128"/>
              </a:rPr>
              <a:t>Average waiting time:   (6 + 0 + 3)/3 = 3</a:t>
            </a:r>
          </a:p>
          <a:p>
            <a:pPr>
              <a:tabLst>
                <a:tab pos="3649345" algn="ctr"/>
              </a:tabLst>
              <a:defRPr/>
            </a:pPr>
            <a:r>
              <a:rPr lang="en-US" altLang="en-US" dirty="0">
                <a:cs typeface="ＭＳ Ｐゴシック" charset="-128"/>
              </a:rPr>
              <a:t>Much better than previous case</a:t>
            </a:r>
          </a:p>
          <a:p>
            <a:pPr>
              <a:tabLst>
                <a:tab pos="3649345" algn="ctr"/>
              </a:tabLst>
              <a:defRPr/>
            </a:pPr>
            <a:r>
              <a:rPr lang="en-US" altLang="en-US" b="1" dirty="0">
                <a:solidFill>
                  <a:srgbClr val="006699"/>
                </a:solidFill>
                <a:latin typeface="+mj-lt"/>
              </a:rPr>
              <a:t>Convoy</a:t>
            </a:r>
            <a:r>
              <a:rPr lang="en-US" altLang="en-US" b="1" dirty="0">
                <a:solidFill>
                  <a:srgbClr val="3366FF"/>
                </a:solidFill>
                <a:cs typeface="ＭＳ Ｐゴシック" charset="-128"/>
              </a:rPr>
              <a:t> </a:t>
            </a:r>
            <a:r>
              <a:rPr lang="en-US" altLang="en-US" b="1" dirty="0">
                <a:solidFill>
                  <a:srgbClr val="006699"/>
                </a:solidFill>
                <a:latin typeface="+mj-lt"/>
              </a:rPr>
              <a:t>effect</a:t>
            </a:r>
            <a:r>
              <a:rPr lang="en-US" altLang="en-US" b="1" dirty="0">
                <a:solidFill>
                  <a:srgbClr val="3366FF"/>
                </a:solidFill>
                <a:cs typeface="ＭＳ Ｐゴシック" charset="-128"/>
              </a:rPr>
              <a:t> </a:t>
            </a:r>
            <a:r>
              <a:rPr lang="en-US" altLang="en-US" dirty="0">
                <a:cs typeface="ＭＳ Ｐゴシック" charset="-128"/>
              </a:rPr>
              <a:t>- short process behind long process</a:t>
            </a:r>
          </a:p>
          <a:p>
            <a:pPr lvl="1">
              <a:tabLst>
                <a:tab pos="3649345" algn="ctr"/>
              </a:tabLst>
              <a:defRPr/>
            </a:pPr>
            <a:r>
              <a:rPr lang="en-US" altLang="en-US" dirty="0"/>
              <a:t>Consider one CPU-bound and many I/O-bound processes</a:t>
            </a:r>
          </a:p>
        </p:txBody>
      </p:sp>
      <p:pic>
        <p:nvPicPr>
          <p:cNvPr id="25603" name="Picture 1">
            <a:extLst>
              <a:ext uri="{FF2B5EF4-FFF2-40B4-BE49-F238E27FC236}">
                <a16:creationId xmlns:a16="http://schemas.microsoft.com/office/drawing/2014/main" xmlns="" id="{AA51E2F7-6758-4662-8420-58D4F08902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2632075"/>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xmlns=""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xmlns="" id="{823814F7-CEBB-4A55-80A1-4EA7BB1EEA9B}"/>
              </a:ext>
            </a:extLst>
          </p:cNvPr>
          <p:cNvSpPr>
            <a:spLocks noGrp="1" noChangeArrowheads="1"/>
          </p:cNvSpPr>
          <p:nvPr>
            <p:ph type="body" idx="1"/>
          </p:nvPr>
        </p:nvSpPr>
        <p:spPr>
          <a:xfrm>
            <a:off x="821093" y="1233488"/>
            <a:ext cx="6760325" cy="4345509"/>
          </a:xfrm>
        </p:spPr>
        <p:txBody>
          <a:bodyPr/>
          <a:lstStyle/>
          <a:p>
            <a:r>
              <a:rPr lang="en-US" altLang="en-US" dirty="0"/>
              <a:t>Associate with each process the length of its next CPU burst</a:t>
            </a:r>
          </a:p>
          <a:p>
            <a:pPr lvl="1"/>
            <a:r>
              <a:rPr lang="en-US" altLang="en-US" dirty="0"/>
              <a:t>Use these lengths to schedule the process with the shortest time</a:t>
            </a:r>
          </a:p>
          <a:p>
            <a:r>
              <a:rPr lang="en-US" altLang="en-US" dirty="0"/>
              <a:t>SJF is optimal – gives minimum average waiting time for a given set of processes</a:t>
            </a:r>
          </a:p>
          <a:p>
            <a:r>
              <a:rPr lang="en-US" altLang="en-US" dirty="0">
                <a:cs typeface="ＭＳ Ｐゴシック" charset="-128"/>
              </a:rPr>
              <a:t>Preemptive version called </a:t>
            </a:r>
            <a:r>
              <a:rPr lang="en-US" altLang="en-US" b="1" dirty="0">
                <a:solidFill>
                  <a:srgbClr val="006699"/>
                </a:solidFill>
                <a:latin typeface="+mj-lt"/>
              </a:rPr>
              <a:t>shortest-remaining-time-first</a:t>
            </a:r>
          </a:p>
          <a:p>
            <a:r>
              <a:rPr lang="en-US" altLang="en-US" dirty="0"/>
              <a:t>How do we determine the length of the next CPU burst?</a:t>
            </a:r>
          </a:p>
          <a:p>
            <a:pPr lvl="1"/>
            <a:r>
              <a:rPr lang="en-US" altLang="en-US" dirty="0"/>
              <a:t>Could ask the user</a:t>
            </a:r>
          </a:p>
          <a:p>
            <a:pPr lvl="1"/>
            <a:r>
              <a:rPr lang="en-US" altLang="en-US" dirty="0"/>
              <a:t>Estimate</a:t>
            </a:r>
          </a:p>
          <a:p>
            <a:pPr lvl="1"/>
            <a:endParaRPr lang="en-US" altLang="en-US" dirty="0"/>
          </a:p>
        </p:txBody>
      </p:sp>
    </p:spTree>
    <p:extLst>
      <p:ext uri="{BB962C8B-B14F-4D97-AF65-F5344CB8AC3E}">
        <p14:creationId xmlns:p14="http://schemas.microsoft.com/office/powerpoint/2010/main" val="413677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xmlns=""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dirty="0"/>
              <a:t>Example of SJF</a:t>
            </a:r>
          </a:p>
        </p:txBody>
      </p:sp>
      <p:sp>
        <p:nvSpPr>
          <p:cNvPr id="23554" name="Rectangle 3">
            <a:extLst>
              <a:ext uri="{FF2B5EF4-FFF2-40B4-BE49-F238E27FC236}">
                <a16:creationId xmlns:a16="http://schemas.microsoft.com/office/drawing/2014/main" xmlns="" id="{00593719-A5A4-4326-8529-37EC324927D6}"/>
              </a:ext>
            </a:extLst>
          </p:cNvPr>
          <p:cNvSpPr>
            <a:spLocks noGrp="1" noChangeArrowheads="1"/>
          </p:cNvSpPr>
          <p:nvPr>
            <p:ph type="body" idx="1"/>
          </p:nvPr>
        </p:nvSpPr>
        <p:spPr>
          <a:xfrm>
            <a:off x="833438" y="1250949"/>
            <a:ext cx="7788048" cy="4594679"/>
          </a:xfrm>
        </p:spPr>
        <p:txBody>
          <a:bodyPr/>
          <a:lstStyle/>
          <a:p>
            <a:pPr>
              <a:lnSpc>
                <a:spcPct val="90000"/>
              </a:lnSpc>
              <a:buFont typeface="Monotype Sorts" pitchFamily="-84" charset="2"/>
              <a:buNone/>
              <a:tabLst>
                <a:tab pos="3028950" algn="ctr"/>
                <a:tab pos="4633913" algn="ctr"/>
              </a:tabLst>
            </a:pPr>
            <a:r>
              <a:rPr lang="en-US" altLang="en-US" sz="1600" dirty="0"/>
              <a:t>		</a:t>
            </a:r>
            <a:r>
              <a:rPr lang="en-US" altLang="en-US" u="sng" dirty="0"/>
              <a:t>Process</a:t>
            </a:r>
            <a:r>
              <a:rPr lang="en-US" altLang="en-US" dirty="0"/>
              <a:t>	</a:t>
            </a:r>
            <a:r>
              <a:rPr lang="en-US" altLang="en-US" u="sng" dirty="0"/>
              <a:t>Burst Time	</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1</a:t>
            </a:r>
            <a:r>
              <a:rPr lang="en-US" altLang="en-US" dirty="0"/>
              <a:t>	6</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2</a:t>
            </a:r>
            <a:r>
              <a:rPr lang="en-US" altLang="en-US" dirty="0"/>
              <a:t> 	8</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3	 </a:t>
            </a:r>
            <a:r>
              <a:rPr lang="en-US" altLang="en-US" dirty="0"/>
              <a:t>7</a:t>
            </a:r>
          </a:p>
          <a:p>
            <a:pPr>
              <a:lnSpc>
                <a:spcPct val="90000"/>
              </a:lnSpc>
              <a:buFont typeface="Monotype Sorts" pitchFamily="-84" charset="2"/>
              <a:buNone/>
              <a:tabLst>
                <a:tab pos="3028950" algn="ctr"/>
                <a:tab pos="4633913" algn="ctr"/>
              </a:tabLst>
            </a:pPr>
            <a:r>
              <a:rPr lang="en-US" altLang="en-US" i="1" baseline="-25000" dirty="0"/>
              <a:t>                                                                    </a:t>
            </a:r>
            <a:r>
              <a:rPr lang="en-US" altLang="en-US" i="1" dirty="0"/>
              <a:t>P</a:t>
            </a:r>
            <a:r>
              <a:rPr lang="en-US" altLang="en-US" i="1" baseline="-25000" dirty="0"/>
              <a:t>4	 </a:t>
            </a:r>
            <a:r>
              <a:rPr lang="en-US" altLang="en-US" dirty="0"/>
              <a:t>3</a:t>
            </a:r>
          </a:p>
          <a:p>
            <a:pPr>
              <a:lnSpc>
                <a:spcPct val="90000"/>
              </a:lnSpc>
              <a:buFont typeface="Monotype Sorts" pitchFamily="-84" charset="2"/>
              <a:buNone/>
              <a:tabLst>
                <a:tab pos="3028950" algn="ctr"/>
                <a:tab pos="4633913" algn="ctr"/>
              </a:tabLst>
            </a:pPr>
            <a:endParaRPr lang="en-US" altLang="en-US" i="1" baseline="-25000" dirty="0"/>
          </a:p>
          <a:p>
            <a:pPr>
              <a:lnSpc>
                <a:spcPct val="90000"/>
              </a:lnSpc>
              <a:tabLst>
                <a:tab pos="3028950" algn="ctr"/>
                <a:tab pos="4633913" algn="ctr"/>
              </a:tabLst>
            </a:pPr>
            <a:r>
              <a:rPr lang="en-US" altLang="en-US" dirty="0"/>
              <a:t>SJF scheduling chart</a:t>
            </a:r>
            <a:br>
              <a:rPr lang="en-US" altLang="en-US" dirty="0"/>
            </a:br>
            <a:r>
              <a:rPr lang="en-US" altLang="en-US" sz="1600" dirty="0"/>
              <a:t/>
            </a:r>
            <a:br>
              <a:rPr lang="en-US" altLang="en-US" sz="1600" dirty="0"/>
            </a:br>
            <a:r>
              <a:rPr lang="en-US" altLang="en-US" sz="1600" dirty="0"/>
              <a:t/>
            </a:r>
            <a:br>
              <a:rPr lang="en-US" altLang="en-US" sz="1600" dirty="0"/>
            </a:br>
            <a:r>
              <a:rPr lang="en-US" altLang="en-US" sz="1600" dirty="0"/>
              <a:t/>
            </a:r>
            <a:br>
              <a:rPr lang="en-US" altLang="en-US" sz="1600" dirty="0"/>
            </a:br>
            <a:r>
              <a:rPr lang="en-US" altLang="en-US" sz="1600" dirty="0"/>
              <a:t/>
            </a:r>
            <a:br>
              <a:rPr lang="en-US" altLang="en-US" sz="1600" dirty="0"/>
            </a:br>
            <a:endParaRPr lang="en-US" altLang="en-US" sz="1600" dirty="0"/>
          </a:p>
          <a:p>
            <a:pPr marL="0" indent="0">
              <a:lnSpc>
                <a:spcPct val="90000"/>
              </a:lnSpc>
              <a:buNone/>
              <a:tabLst>
                <a:tab pos="3028950" algn="ctr"/>
                <a:tab pos="4633913" algn="ctr"/>
              </a:tabLst>
            </a:pPr>
            <a:endParaRPr lang="en-US" altLang="en-US" dirty="0"/>
          </a:p>
          <a:p>
            <a:pPr>
              <a:lnSpc>
                <a:spcPct val="90000"/>
              </a:lnSpc>
              <a:tabLst>
                <a:tab pos="3028950" algn="ctr"/>
                <a:tab pos="4633913" algn="ctr"/>
              </a:tabLst>
            </a:pPr>
            <a:r>
              <a:rPr lang="en-US" altLang="en-US" dirty="0"/>
              <a:t>Average waiting time = (3 + 16 + 9 + 0) / 4 = 7</a:t>
            </a:r>
          </a:p>
        </p:txBody>
      </p:sp>
      <p:pic>
        <p:nvPicPr>
          <p:cNvPr id="5" name="Picture 1">
            <a:extLst>
              <a:ext uri="{FF2B5EF4-FFF2-40B4-BE49-F238E27FC236}">
                <a16:creationId xmlns:a16="http://schemas.microsoft.com/office/drawing/2014/main" xmlns="" id="{DADC6AF8-4597-4452-983E-FCBE4FEE15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6952" y="3755574"/>
            <a:ext cx="6093760" cy="827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20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xmlns="" id="{7A3CFFB8-E2A9-4251-9DDA-A9BF289B2979}"/>
              </a:ext>
            </a:extLst>
          </p:cNvPr>
          <p:cNvSpPr>
            <a:spLocks noGrp="1" noChangeArrowheads="1"/>
          </p:cNvSpPr>
          <p:nvPr>
            <p:ph type="title"/>
          </p:nvPr>
        </p:nvSpPr>
        <p:spPr>
          <a:xfrm>
            <a:off x="987629" y="165918"/>
            <a:ext cx="8249492" cy="611187"/>
          </a:xfrm>
        </p:spPr>
        <p:txBody>
          <a:bodyPr/>
          <a:lstStyle/>
          <a:p>
            <a:pPr eaLnBrk="1" hangingPunct="1"/>
            <a:r>
              <a:rPr lang="en-US" altLang="en-US" dirty="0"/>
              <a:t>Determining Length of Next CPU Burst</a:t>
            </a:r>
          </a:p>
        </p:txBody>
      </p:sp>
      <p:sp>
        <p:nvSpPr>
          <p:cNvPr id="16387" name="Rectangle 3">
            <a:extLst>
              <a:ext uri="{FF2B5EF4-FFF2-40B4-BE49-F238E27FC236}">
                <a16:creationId xmlns:a16="http://schemas.microsoft.com/office/drawing/2014/main" xmlns="" id="{8340EA5D-E641-4F83-8451-8011ACC73F79}"/>
              </a:ext>
            </a:extLst>
          </p:cNvPr>
          <p:cNvSpPr>
            <a:spLocks noGrp="1" noChangeArrowheads="1"/>
          </p:cNvSpPr>
          <p:nvPr>
            <p:ph type="body" idx="1"/>
          </p:nvPr>
        </p:nvSpPr>
        <p:spPr>
          <a:xfrm>
            <a:off x="802433" y="1233488"/>
            <a:ext cx="7681167" cy="4935537"/>
          </a:xfrm>
        </p:spPr>
        <p:txBody>
          <a:bodyPr/>
          <a:lstStyle/>
          <a:p>
            <a:pPr>
              <a:defRPr/>
            </a:pPr>
            <a:r>
              <a:rPr lang="en-US" altLang="en-US" dirty="0">
                <a:cs typeface="ＭＳ Ｐゴシック" charset="-128"/>
              </a:rPr>
              <a:t>Can only estimate the length – should be similar to the previous one</a:t>
            </a:r>
          </a:p>
          <a:p>
            <a:pPr lvl="1">
              <a:defRPr/>
            </a:pPr>
            <a:r>
              <a:rPr lang="en-US" altLang="en-US" dirty="0"/>
              <a:t>Then pick process with shortest predicted next CPU burst</a:t>
            </a:r>
            <a:endParaRPr lang="en-US" altLang="en-US" dirty="0">
              <a:cs typeface="ＭＳ Ｐゴシック" charset="-128"/>
            </a:endParaRPr>
          </a:p>
          <a:p>
            <a:pPr>
              <a:defRPr/>
            </a:pPr>
            <a:r>
              <a:rPr lang="en-US" altLang="en-US" dirty="0">
                <a:cs typeface="ＭＳ Ｐゴシック" charset="-128"/>
              </a:rPr>
              <a:t>Can be done by using the length of previous CPU bursts, using exponential averaging</a:t>
            </a:r>
          </a:p>
          <a:p>
            <a:pPr>
              <a:defRPr/>
            </a:pPr>
            <a:endParaRPr lang="en-US" altLang="en-US" dirty="0">
              <a:cs typeface="ＭＳ Ｐゴシック" charset="-128"/>
            </a:endParaRP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r>
              <a:rPr lang="en-US" altLang="en-US" dirty="0">
                <a:cs typeface="ＭＳ Ｐゴシック" charset="-128"/>
              </a:rPr>
              <a:t>Commonly, </a:t>
            </a:r>
            <a:r>
              <a:rPr lang="en-US" altLang="en-US" dirty="0">
                <a:latin typeface="Lucida Grande" pitchFamily="-84" charset="0"/>
                <a:cs typeface="ＭＳ Ｐゴシック" charset="-128"/>
              </a:rPr>
              <a:t>α </a:t>
            </a:r>
            <a:r>
              <a:rPr lang="en-US" altLang="en-US" dirty="0">
                <a:cs typeface="ＭＳ Ｐゴシック" charset="-128"/>
              </a:rPr>
              <a:t>set to ½</a:t>
            </a:r>
          </a:p>
        </p:txBody>
      </p:sp>
      <p:pic>
        <p:nvPicPr>
          <p:cNvPr id="31748" name="Picture 1">
            <a:extLst>
              <a:ext uri="{FF2B5EF4-FFF2-40B4-BE49-F238E27FC236}">
                <a16:creationId xmlns:a16="http://schemas.microsoft.com/office/drawing/2014/main" xmlns="" id="{E328DB97-6C8D-4434-AF77-5C40A02A28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3022" y="3782501"/>
            <a:ext cx="24511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Graphical user interface, text, application&#10;&#10;Description automatically generated">
            <a:extLst>
              <a:ext uri="{FF2B5EF4-FFF2-40B4-BE49-F238E27FC236}">
                <a16:creationId xmlns:a16="http://schemas.microsoft.com/office/drawing/2014/main" xmlns="" id="{427B0884-5EC4-48E6-847A-70815D91C373}"/>
              </a:ext>
            </a:extLst>
          </p:cNvPr>
          <p:cNvPicPr>
            <a:picLocks noChangeAspect="1"/>
          </p:cNvPicPr>
          <p:nvPr/>
        </p:nvPicPr>
        <p:blipFill>
          <a:blip r:embed="rId4"/>
          <a:stretch>
            <a:fillRect/>
          </a:stretch>
        </p:blipFill>
        <p:spPr>
          <a:xfrm>
            <a:off x="1504165" y="2611222"/>
            <a:ext cx="4457700" cy="1371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xmlns="" id="{3ABB015E-7AD3-4A84-AE93-94E9C1B95CA6}"/>
              </a:ext>
            </a:extLst>
          </p:cNvPr>
          <p:cNvSpPr>
            <a:spLocks noGrp="1" noChangeArrowheads="1"/>
          </p:cNvSpPr>
          <p:nvPr>
            <p:ph type="title"/>
          </p:nvPr>
        </p:nvSpPr>
        <p:spPr>
          <a:xfrm>
            <a:off x="810949" y="131828"/>
            <a:ext cx="8223250" cy="677863"/>
          </a:xfrm>
        </p:spPr>
        <p:txBody>
          <a:bodyPr/>
          <a:lstStyle/>
          <a:p>
            <a:pPr eaLnBrk="1" hangingPunct="1"/>
            <a:r>
              <a:rPr lang="en-US" altLang="en-US" sz="2600" dirty="0"/>
              <a:t>Prediction of the Length of the Next CPU Burst</a:t>
            </a:r>
          </a:p>
        </p:txBody>
      </p:sp>
      <p:pic>
        <p:nvPicPr>
          <p:cNvPr id="33794" name="Picture 2">
            <a:extLst>
              <a:ext uri="{FF2B5EF4-FFF2-40B4-BE49-F238E27FC236}">
                <a16:creationId xmlns:a16="http://schemas.microsoft.com/office/drawing/2014/main" xmlns="" id="{13C6E507-3240-4702-A49A-38E2AFA02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598613"/>
            <a:ext cx="547052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xmlns="" id="{D9F41D91-5CCD-4C10-BD4B-8757760950E9}"/>
              </a:ext>
            </a:extLst>
          </p:cNvPr>
          <p:cNvSpPr>
            <a:spLocks noGrp="1" noChangeArrowheads="1"/>
          </p:cNvSpPr>
          <p:nvPr>
            <p:ph type="title"/>
          </p:nvPr>
        </p:nvSpPr>
        <p:spPr>
          <a:xfrm>
            <a:off x="1175460" y="229606"/>
            <a:ext cx="7451725" cy="576262"/>
          </a:xfrm>
        </p:spPr>
        <p:txBody>
          <a:bodyPr/>
          <a:lstStyle/>
          <a:p>
            <a:pPr eaLnBrk="1" hangingPunct="1"/>
            <a:r>
              <a:rPr lang="en-US" altLang="en-US" dirty="0"/>
              <a:t>Examples of Exponential Averaging</a:t>
            </a:r>
          </a:p>
        </p:txBody>
      </p:sp>
      <p:sp>
        <p:nvSpPr>
          <p:cNvPr id="35842" name="Rectangle 3">
            <a:extLst>
              <a:ext uri="{FF2B5EF4-FFF2-40B4-BE49-F238E27FC236}">
                <a16:creationId xmlns:a16="http://schemas.microsoft.com/office/drawing/2014/main" xmlns="" id="{D651A984-67C5-468C-8F88-230FFA867BD5}"/>
              </a:ext>
            </a:extLst>
          </p:cNvPr>
          <p:cNvSpPr>
            <a:spLocks noGrp="1" noChangeArrowheads="1"/>
          </p:cNvSpPr>
          <p:nvPr>
            <p:ph type="body" idx="1"/>
          </p:nvPr>
        </p:nvSpPr>
        <p:spPr>
          <a:xfrm>
            <a:off x="793101" y="1233488"/>
            <a:ext cx="7834083" cy="4530725"/>
          </a:xfrm>
        </p:spPr>
        <p:txBody>
          <a:bodyPr/>
          <a:lstStyle/>
          <a:p>
            <a:pPr>
              <a:lnSpc>
                <a:spcPct val="90000"/>
              </a:lnSpc>
            </a:pPr>
            <a:r>
              <a:rPr lang="en-US" altLang="en-US" dirty="0">
                <a:sym typeface="Symbol" panose="05050102010706020507" pitchFamily="18" charset="2"/>
              </a:rPr>
              <a:t> =0</a:t>
            </a:r>
          </a:p>
          <a:p>
            <a:pPr lvl="1">
              <a:lnSpc>
                <a:spcPct val="90000"/>
              </a:lnSpc>
            </a:pPr>
            <a:r>
              <a:rPr lang="en-US" altLang="en-US" dirty="0">
                <a:sym typeface="Symbol" panose="05050102010706020507" pitchFamily="18" charset="2"/>
              </a:rPr>
              <a:t></a:t>
            </a:r>
            <a:r>
              <a:rPr lang="en-US" altLang="en-US" baseline="-25000" dirty="0">
                <a:sym typeface="Symbol" panose="05050102010706020507" pitchFamily="18" charset="2"/>
              </a:rPr>
              <a:t>n+1</a:t>
            </a:r>
            <a:r>
              <a:rPr lang="en-US" altLang="en-US" dirty="0">
                <a:sym typeface="Symbol" panose="05050102010706020507" pitchFamily="18" charset="2"/>
              </a:rPr>
              <a:t> = </a:t>
            </a:r>
            <a:r>
              <a:rPr lang="en-US" altLang="en-US" baseline="-25000" dirty="0">
                <a:sym typeface="Symbol" panose="05050102010706020507" pitchFamily="18" charset="2"/>
              </a:rPr>
              <a:t>n</a:t>
            </a:r>
          </a:p>
          <a:p>
            <a:pPr lvl="1">
              <a:lnSpc>
                <a:spcPct val="90000"/>
              </a:lnSpc>
            </a:pPr>
            <a:r>
              <a:rPr lang="en-US" altLang="en-US" dirty="0">
                <a:sym typeface="Symbol" panose="05050102010706020507" pitchFamily="18" charset="2"/>
              </a:rPr>
              <a:t>Recent history does not count</a:t>
            </a:r>
          </a:p>
          <a:p>
            <a:pPr>
              <a:lnSpc>
                <a:spcPct val="90000"/>
              </a:lnSpc>
            </a:pPr>
            <a:r>
              <a:rPr lang="en-US" altLang="en-US" dirty="0">
                <a:sym typeface="Symbol" panose="05050102010706020507" pitchFamily="18" charset="2"/>
              </a:rPr>
              <a:t> =1</a:t>
            </a:r>
          </a:p>
          <a:p>
            <a:pPr lvl="1">
              <a:lnSpc>
                <a:spcPct val="90000"/>
              </a:lnSpc>
            </a:pPr>
            <a:r>
              <a:rPr lang="en-US" altLang="en-US" dirty="0">
                <a:sym typeface="Symbol" panose="05050102010706020507" pitchFamily="18" charset="2"/>
              </a:rPr>
              <a:t> </a:t>
            </a:r>
            <a:r>
              <a:rPr lang="en-US" altLang="en-US" baseline="-25000" dirty="0">
                <a:sym typeface="Symbol" panose="05050102010706020507" pitchFamily="18" charset="2"/>
              </a:rPr>
              <a:t>n+1</a:t>
            </a:r>
            <a:r>
              <a:rPr lang="en-US" altLang="en-US" dirty="0">
                <a:sym typeface="Symbol" panose="05050102010706020507" pitchFamily="18" charset="2"/>
              </a:rPr>
              <a:t> =  </a:t>
            </a:r>
            <a:r>
              <a:rPr lang="en-US" altLang="en-US" i="1" dirty="0" err="1">
                <a:sym typeface="Symbol" panose="05050102010706020507" pitchFamily="18" charset="2"/>
              </a:rPr>
              <a:t>t</a:t>
            </a:r>
            <a:r>
              <a:rPr lang="en-US" altLang="en-US" baseline="-25000" dirty="0" err="1">
                <a:sym typeface="Symbol" panose="05050102010706020507" pitchFamily="18" charset="2"/>
              </a:rPr>
              <a:t>n</a:t>
            </a:r>
            <a:endParaRPr lang="en-US" altLang="en-US" baseline="-25000" dirty="0">
              <a:sym typeface="Symbol" panose="05050102010706020507" pitchFamily="18" charset="2"/>
            </a:endParaRPr>
          </a:p>
          <a:p>
            <a:pPr lvl="1">
              <a:lnSpc>
                <a:spcPct val="90000"/>
              </a:lnSpc>
            </a:pPr>
            <a:r>
              <a:rPr lang="en-US" altLang="en-US" dirty="0">
                <a:sym typeface="Symbol" panose="05050102010706020507" pitchFamily="18" charset="2"/>
              </a:rPr>
              <a:t>Only the actual last CPU burst counts</a:t>
            </a:r>
          </a:p>
          <a:p>
            <a:pPr>
              <a:lnSpc>
                <a:spcPct val="90000"/>
              </a:lnSpc>
            </a:pPr>
            <a:r>
              <a:rPr lang="en-US" altLang="en-US" dirty="0">
                <a:sym typeface="Symbol" panose="05050102010706020507" pitchFamily="18" charset="2"/>
              </a:rPr>
              <a:t>If we expand the formula, we get:</a:t>
            </a:r>
          </a:p>
          <a:p>
            <a:pPr lvl="2">
              <a:lnSpc>
                <a:spcPct val="90000"/>
              </a:lnSpc>
              <a:buFont typeface="Webdings" panose="05030102010509060703" pitchFamily="18" charset="2"/>
              <a:buNone/>
            </a:pPr>
            <a:r>
              <a:rPr lang="en-US" altLang="en-US" dirty="0">
                <a:sym typeface="Symbol" panose="05050102010706020507" pitchFamily="18" charset="2"/>
              </a:rPr>
              <a:t></a:t>
            </a:r>
            <a:r>
              <a:rPr lang="en-US" altLang="en-US" i="1" baseline="-25000" dirty="0">
                <a:sym typeface="Symbol" panose="05050102010706020507" pitchFamily="18" charset="2"/>
              </a:rPr>
              <a:t>n</a:t>
            </a:r>
            <a:r>
              <a:rPr lang="en-US" altLang="en-US" baseline="-25000" dirty="0">
                <a:sym typeface="Symbol" panose="05050102010706020507" pitchFamily="18" charset="2"/>
              </a:rPr>
              <a:t>+1</a:t>
            </a:r>
            <a:r>
              <a:rPr lang="en-US" altLang="en-US" dirty="0">
                <a:sym typeface="Symbol" panose="05050102010706020507" pitchFamily="18" charset="2"/>
              </a:rPr>
              <a:t> =  </a:t>
            </a:r>
            <a:r>
              <a:rPr lang="en-US" altLang="en-US"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+(1</a:t>
            </a:r>
            <a:r>
              <a:rPr lang="en-US" altLang="en-US" i="1" dirty="0">
                <a:sym typeface="Symbol" panose="05050102010706020507" pitchFamily="18" charset="2"/>
              </a:rPr>
              <a:t> - </a:t>
            </a:r>
            <a:r>
              <a:rPr lang="en-US" altLang="en-US"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i="1" dirty="0">
                <a:sym typeface="Symbol" panose="05050102010706020507" pitchFamily="18" charset="2"/>
              </a:rPr>
              <a:t> </a:t>
            </a:r>
            <a:r>
              <a:rPr lang="en-US" altLang="en-US" baseline="-25000" dirty="0">
                <a:sym typeface="Symbol" panose="05050102010706020507" pitchFamily="18" charset="2"/>
              </a:rPr>
              <a:t>-1</a:t>
            </a:r>
            <a:r>
              <a:rPr lang="en-US" altLang="en-US" i="1" baseline="-25000"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j</a:t>
            </a:r>
            <a:r>
              <a:rPr lang="en-US" altLang="en-US" baseline="30000" dirty="0">
                <a:sym typeface="Symbol" panose="05050102010706020507" pitchFamily="18" charset="2"/>
              </a:rPr>
              <a:t> </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i="1" baseline="-25000" dirty="0">
                <a:sym typeface="Symbol" panose="05050102010706020507" pitchFamily="18" charset="2"/>
              </a:rPr>
              <a:t>j</a:t>
            </a:r>
            <a:r>
              <a:rPr lang="en-US" altLang="en-US" i="1"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n</a:t>
            </a:r>
            <a:r>
              <a:rPr lang="en-US" altLang="en-US" baseline="30000" dirty="0">
                <a:sym typeface="Symbol" panose="05050102010706020507" pitchFamily="18" charset="2"/>
              </a:rPr>
              <a:t> +1 </a:t>
            </a:r>
            <a:r>
              <a:rPr lang="en-US" altLang="en-US" dirty="0">
                <a:sym typeface="Symbol" panose="05050102010706020507" pitchFamily="18" charset="2"/>
              </a:rPr>
              <a:t></a:t>
            </a:r>
            <a:r>
              <a:rPr lang="en-US" altLang="en-US" baseline="-25000" dirty="0">
                <a:sym typeface="Symbol" panose="05050102010706020507" pitchFamily="18" charset="2"/>
              </a:rPr>
              <a:t>0</a:t>
            </a:r>
            <a:br>
              <a:rPr lang="en-US" altLang="en-US" baseline="-25000" dirty="0">
                <a:sym typeface="Symbol" panose="05050102010706020507" pitchFamily="18" charset="2"/>
              </a:rPr>
            </a:br>
            <a:endParaRPr lang="en-US" altLang="en-US" baseline="-25000" dirty="0">
              <a:sym typeface="Symbol" panose="05050102010706020507" pitchFamily="18" charset="2"/>
            </a:endParaRPr>
          </a:p>
          <a:p>
            <a:pPr>
              <a:lnSpc>
                <a:spcPct val="90000"/>
              </a:lnSpc>
            </a:pPr>
            <a:r>
              <a:rPr lang="en-US" altLang="en-US" dirty="0">
                <a:sym typeface="Symbol" panose="05050102010706020507" pitchFamily="18" charset="2"/>
              </a:rPr>
              <a:t>Since both  and (1 - ) are less than or equal to 1, each successor predecessor  term has less weight than its predecessor</a:t>
            </a:r>
          </a:p>
          <a:p>
            <a:pPr>
              <a:lnSpc>
                <a:spcPct val="90000"/>
              </a:lnSpc>
              <a:buFont typeface="Monotype Sorts" pitchFamily="-84" charset="2"/>
              <a:buNone/>
            </a:pPr>
            <a:endParaRPr lang="en-US" altLang="en-US" dirty="0">
              <a:sym typeface="Symbol" panose="05050102010706020507" pitchFamily="18" charset="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xmlns="" id="{75370DA6-23EE-4245-8D59-2BE3CA11205A}"/>
              </a:ext>
            </a:extLst>
          </p:cNvPr>
          <p:cNvSpPr>
            <a:spLocks noGrp="1" noChangeArrowheads="1"/>
          </p:cNvSpPr>
          <p:nvPr>
            <p:ph type="title"/>
          </p:nvPr>
        </p:nvSpPr>
        <p:spPr>
          <a:xfrm>
            <a:off x="1200349" y="129252"/>
            <a:ext cx="7709971" cy="576262"/>
          </a:xfrm>
        </p:spPr>
        <p:txBody>
          <a:bodyPr/>
          <a:lstStyle/>
          <a:p>
            <a:pPr eaLnBrk="1" hangingPunct="1"/>
            <a:r>
              <a:rPr lang="en-US" altLang="en-US" sz="2800" dirty="0"/>
              <a:t>Shortest Remaining Time First Scheduling</a:t>
            </a:r>
          </a:p>
        </p:txBody>
      </p:sp>
      <p:sp>
        <p:nvSpPr>
          <p:cNvPr id="27650" name="Rectangle 3">
            <a:extLst>
              <a:ext uri="{FF2B5EF4-FFF2-40B4-BE49-F238E27FC236}">
                <a16:creationId xmlns:a16="http://schemas.microsoft.com/office/drawing/2014/main" xmlns="" id="{823814F7-CEBB-4A55-80A1-4EA7BB1EEA9B}"/>
              </a:ext>
            </a:extLst>
          </p:cNvPr>
          <p:cNvSpPr>
            <a:spLocks noGrp="1" noChangeArrowheads="1"/>
          </p:cNvSpPr>
          <p:nvPr>
            <p:ph type="body" idx="1"/>
          </p:nvPr>
        </p:nvSpPr>
        <p:spPr>
          <a:xfrm>
            <a:off x="821093" y="1139969"/>
            <a:ext cx="6760325" cy="4345509"/>
          </a:xfrm>
        </p:spPr>
        <p:txBody>
          <a:bodyPr/>
          <a:lstStyle/>
          <a:p>
            <a:r>
              <a:rPr lang="en-US" altLang="en-US" dirty="0">
                <a:cs typeface="ＭＳ Ｐゴシック" charset="-128"/>
              </a:rPr>
              <a:t>Preemptive version of SJN</a:t>
            </a:r>
            <a:endParaRPr lang="en-US" altLang="en-US" b="1" dirty="0">
              <a:solidFill>
                <a:srgbClr val="006699"/>
              </a:solidFill>
              <a:latin typeface="+mj-lt"/>
            </a:endParaRPr>
          </a:p>
          <a:p>
            <a:r>
              <a:rPr lang="en-US" altLang="en-US" dirty="0"/>
              <a:t>Whenever a new process arrives in the ready queue, the decision on which process to schedule next is redone using the SJN algorithm.</a:t>
            </a:r>
          </a:p>
          <a:p>
            <a:r>
              <a:rPr lang="en-US" altLang="en-US" dirty="0"/>
              <a:t>Is SRT more “optimal” than SJN in terms of the minimum average waiting time for a given set of processes?</a:t>
            </a:r>
          </a:p>
          <a:p>
            <a:endParaRPr lang="en-US" altLang="en-US" dirty="0"/>
          </a:p>
          <a:p>
            <a:pPr lvl="1"/>
            <a:endParaRPr lang="en-US" altLang="en-US" dirty="0"/>
          </a:p>
        </p:txBody>
      </p:sp>
    </p:spTree>
    <p:extLst>
      <p:ext uri="{BB962C8B-B14F-4D97-AF65-F5344CB8AC3E}">
        <p14:creationId xmlns:p14="http://schemas.microsoft.com/office/powerpoint/2010/main" val="2452641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xmlns="" id="{94B4645F-2E7F-4FF4-B07A-CC49BE5E143C}"/>
              </a:ext>
            </a:extLst>
          </p:cNvPr>
          <p:cNvSpPr>
            <a:spLocks noGrp="1" noChangeArrowheads="1"/>
          </p:cNvSpPr>
          <p:nvPr>
            <p:ph type="title"/>
          </p:nvPr>
        </p:nvSpPr>
        <p:spPr>
          <a:xfrm>
            <a:off x="914400" y="222868"/>
            <a:ext cx="77724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xmlns="" id="{8762292C-9CCE-49EA-9062-F046A880FAC9}"/>
              </a:ext>
            </a:extLst>
          </p:cNvPr>
          <p:cNvSpPr>
            <a:spLocks noGrp="1" noChangeArrowheads="1"/>
          </p:cNvSpPr>
          <p:nvPr>
            <p:ph type="body" idx="1"/>
          </p:nvPr>
        </p:nvSpPr>
        <p:spPr>
          <a:xfrm>
            <a:off x="857250" y="1195388"/>
            <a:ext cx="7335838" cy="3773487"/>
          </a:xfrm>
        </p:spPr>
        <p:txBody>
          <a:bodyPr/>
          <a:lstStyle/>
          <a:p>
            <a:r>
              <a:rPr lang="en-US" altLang="en-US" dirty="0"/>
              <a:t>Basic Concepts</a:t>
            </a:r>
          </a:p>
          <a:p>
            <a:r>
              <a:rPr lang="en-US" altLang="en-US" dirty="0"/>
              <a:t>Scheduling Criteria </a:t>
            </a:r>
          </a:p>
          <a:p>
            <a:r>
              <a:rPr lang="en-US" altLang="en-US" dirty="0"/>
              <a:t>Scheduling Algorithms</a:t>
            </a:r>
          </a:p>
          <a:p>
            <a:r>
              <a:rPr lang="en-US" altLang="en-US" dirty="0"/>
              <a:t>Thread Scheduling</a:t>
            </a:r>
          </a:p>
          <a:p>
            <a:r>
              <a:rPr lang="en-US" altLang="en-US" dirty="0"/>
              <a:t>Multi-Processor Scheduling</a:t>
            </a:r>
          </a:p>
          <a:p>
            <a:r>
              <a:rPr lang="en-US" altLang="en-US" dirty="0"/>
              <a:t>Real-Time CPU Scheduling</a:t>
            </a:r>
          </a:p>
          <a:p>
            <a:r>
              <a:rPr lang="en-US" altLang="en-US" dirty="0"/>
              <a:t>Operating Systems Examples</a:t>
            </a:r>
          </a:p>
          <a:p>
            <a:r>
              <a:rPr lang="en-US" altLang="en-US" dirty="0"/>
              <a:t>Algorithm 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xmlns="" id="{E841C6C2-8CFF-4FDC-A9E1-6B260CB17106}"/>
              </a:ext>
            </a:extLst>
          </p:cNvPr>
          <p:cNvSpPr>
            <a:spLocks noGrp="1" noChangeArrowheads="1"/>
          </p:cNvSpPr>
          <p:nvPr>
            <p:ph type="title"/>
          </p:nvPr>
        </p:nvSpPr>
        <p:spPr>
          <a:xfrm>
            <a:off x="1358420" y="163952"/>
            <a:ext cx="7594600" cy="576262"/>
          </a:xfrm>
        </p:spPr>
        <p:txBody>
          <a:bodyPr/>
          <a:lstStyle/>
          <a:p>
            <a:pPr eaLnBrk="1" hangingPunct="1"/>
            <a:r>
              <a:rPr lang="en-US" altLang="en-US" sz="3000" dirty="0"/>
              <a:t>Example of Shortest-remaining-time-first</a:t>
            </a:r>
          </a:p>
        </p:txBody>
      </p:sp>
      <p:sp>
        <p:nvSpPr>
          <p:cNvPr id="19459" name="Rectangle 36">
            <a:extLst>
              <a:ext uri="{FF2B5EF4-FFF2-40B4-BE49-F238E27FC236}">
                <a16:creationId xmlns:a16="http://schemas.microsoft.com/office/drawing/2014/main" xmlns="" id="{F6B280F4-20CD-4AA5-887B-A75AC06E0F7C}"/>
              </a:ext>
            </a:extLst>
          </p:cNvPr>
          <p:cNvSpPr>
            <a:spLocks noGrp="1" noChangeArrowheads="1"/>
          </p:cNvSpPr>
          <p:nvPr>
            <p:ph type="body" idx="1"/>
          </p:nvPr>
        </p:nvSpPr>
        <p:spPr>
          <a:xfrm>
            <a:off x="802433" y="1233488"/>
            <a:ext cx="7707085" cy="4530725"/>
          </a:xfrm>
        </p:spPr>
        <p:txBody>
          <a:bodyPr/>
          <a:lstStyle/>
          <a:p>
            <a:pPr>
              <a:tabLst>
                <a:tab pos="1601312" algn="ctr"/>
                <a:tab pos="3252629" algn="ctr"/>
                <a:tab pos="5141754" algn="ctr"/>
              </a:tabLst>
              <a:defRPr/>
            </a:pPr>
            <a:r>
              <a:rPr lang="en-US" altLang="en-US" dirty="0">
                <a:cs typeface="ＭＳ Ｐゴシック" charset="-128"/>
              </a:rPr>
              <a:t>Now we add the concepts of varying arrival times and preemption to the analysis</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u="sng" dirty="0">
                <a:cs typeface="ＭＳ Ｐゴシック" charset="-128"/>
              </a:rPr>
              <a:t>Process</a:t>
            </a:r>
            <a:r>
              <a:rPr lang="en-US" altLang="en-US" u="sng" dirty="0">
                <a:solidFill>
                  <a:schemeClr val="bg1"/>
                </a:solidFill>
                <a:cs typeface="ＭＳ Ｐゴシック" charset="-128"/>
              </a:rPr>
              <a:t>      </a:t>
            </a:r>
            <a:r>
              <a:rPr lang="en-US" altLang="en-US" u="sng" dirty="0" err="1">
                <a:solidFill>
                  <a:schemeClr val="bg1"/>
                </a:solidFill>
                <a:cs typeface="ＭＳ Ｐゴシック" charset="-128"/>
              </a:rPr>
              <a:t>i</a:t>
            </a:r>
            <a:r>
              <a:rPr lang="en-US" altLang="en-US" u="sng" dirty="0">
                <a:solidFill>
                  <a:schemeClr val="bg1"/>
                </a:solidFill>
                <a:cs typeface="ＭＳ Ｐゴシック" charset="-128"/>
              </a:rPr>
              <a:t> </a:t>
            </a:r>
            <a:r>
              <a:rPr lang="en-US" altLang="en-US" i="1" u="sng" dirty="0">
                <a:cs typeface="ＭＳ Ｐゴシック" charset="-128"/>
              </a:rPr>
              <a:t>Arrival </a:t>
            </a:r>
            <a:r>
              <a:rPr lang="en-US" altLang="en-US" u="sng" dirty="0" err="1">
                <a:cs typeface="ＭＳ Ｐゴシック" charset="-128"/>
              </a:rPr>
              <a:t>Time</a:t>
            </a:r>
            <a:r>
              <a:rPr lang="en-US" altLang="en-US" u="sng" dirty="0" err="1">
                <a:solidFill>
                  <a:schemeClr val="bg1"/>
                </a:solidFill>
                <a:cs typeface="ＭＳ Ｐゴシック" charset="-128"/>
              </a:rPr>
              <a:t>T</a:t>
            </a:r>
            <a:r>
              <a:rPr lang="en-US" altLang="en-US" dirty="0">
                <a:cs typeface="ＭＳ Ｐゴシック" charset="-128"/>
              </a:rPr>
              <a:t>	</a:t>
            </a:r>
            <a:r>
              <a:rPr lang="en-US" altLang="en-US" u="sng" dirty="0">
                <a:cs typeface="ＭＳ Ｐゴシック" charset="-128"/>
              </a:rPr>
              <a:t>Burst Time</a:t>
            </a:r>
            <a:endParaRPr lang="en-US" altLang="en-US" dirty="0">
              <a:cs typeface="ＭＳ Ｐゴシック" charset="-128"/>
            </a:endParaRP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r>
              <a:rPr lang="en-US" altLang="en-US" dirty="0">
                <a:solidFill>
                  <a:srgbClr val="000000"/>
                </a:solidFill>
                <a:cs typeface="ＭＳ Ｐゴシック" charset="-128"/>
              </a:rPr>
              <a:t>0</a:t>
            </a:r>
            <a:r>
              <a:rPr lang="en-US" altLang="en-US" dirty="0">
                <a:cs typeface="ＭＳ Ｐゴシック" charset="-128"/>
              </a:rPr>
              <a:t>	8</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 	</a:t>
            </a:r>
            <a:r>
              <a:rPr lang="en-US" altLang="en-US" dirty="0">
                <a:solidFill>
                  <a:srgbClr val="000000"/>
                </a:solidFill>
                <a:cs typeface="ＭＳ Ｐゴシック" charset="-128"/>
              </a:rPr>
              <a:t>1</a:t>
            </a:r>
            <a:r>
              <a:rPr lang="en-US" altLang="en-US" dirty="0">
                <a:cs typeface="ＭＳ Ｐゴシック" charset="-128"/>
              </a:rPr>
              <a:t>	4</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a:t>
            </a:r>
            <a:r>
              <a:rPr lang="en-US" altLang="en-US" dirty="0">
                <a:solidFill>
                  <a:srgbClr val="000000"/>
                </a:solidFill>
                <a:cs typeface="ＭＳ Ｐゴシック" charset="-128"/>
              </a:rPr>
              <a:t>2</a:t>
            </a:r>
            <a:r>
              <a:rPr lang="en-US" altLang="en-US" dirty="0">
                <a:cs typeface="ＭＳ Ｐゴシック" charset="-128"/>
              </a:rPr>
              <a:t>	9</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4</a:t>
            </a:r>
            <a:r>
              <a:rPr lang="en-US" altLang="en-US" dirty="0">
                <a:cs typeface="ＭＳ Ｐゴシック" charset="-128"/>
              </a:rPr>
              <a:t>	</a:t>
            </a:r>
            <a:r>
              <a:rPr lang="en-US" altLang="en-US" dirty="0">
                <a:solidFill>
                  <a:srgbClr val="000000"/>
                </a:solidFill>
                <a:cs typeface="ＭＳ Ｐゴシック" charset="-128"/>
              </a:rPr>
              <a:t>3</a:t>
            </a:r>
            <a:r>
              <a:rPr lang="en-US" altLang="en-US" dirty="0">
                <a:cs typeface="ＭＳ Ｐゴシック" charset="-128"/>
              </a:rPr>
              <a:t>	5</a:t>
            </a:r>
          </a:p>
          <a:p>
            <a:pPr>
              <a:tabLst>
                <a:tab pos="1601312" algn="ctr"/>
                <a:tab pos="3252629" algn="ctr"/>
                <a:tab pos="5141754" algn="ctr"/>
              </a:tabLst>
              <a:defRPr/>
            </a:pPr>
            <a:r>
              <a:rPr lang="en-US" altLang="en-US" i="1" dirty="0">
                <a:cs typeface="ＭＳ Ｐゴシック" charset="-128"/>
              </a:rPr>
              <a:t>Preemptive </a:t>
            </a:r>
            <a:r>
              <a:rPr lang="en-US" altLang="en-US" dirty="0">
                <a:cs typeface="ＭＳ Ｐゴシック" charset="-128"/>
              </a:rPr>
              <a:t>SJF Gantt Chart</a:t>
            </a:r>
          </a:p>
          <a:p>
            <a:pPr>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dirty="0">
              <a:cs typeface="ＭＳ Ｐゴシック" charset="-128"/>
            </a:endParaRPr>
          </a:p>
          <a:p>
            <a:pPr marL="0" indent="0">
              <a:buFont typeface="Monotype Sorts" pitchFamily="-84" charset="2"/>
              <a:buNone/>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r>
              <a:rPr lang="en-US" altLang="en-US" dirty="0">
                <a:cs typeface="ＭＳ Ｐゴシック" charset="-128"/>
              </a:rPr>
              <a:t>Average waiting time = [(10-1)+(1-1)+(17-2)+(5-3)]/4 = 26/4 = 6.5</a:t>
            </a:r>
          </a:p>
          <a:p>
            <a:pPr>
              <a:tabLst>
                <a:tab pos="1601312" algn="ctr"/>
                <a:tab pos="3252629" algn="ctr"/>
                <a:tab pos="5141754" algn="ctr"/>
              </a:tabLst>
              <a:defRPr/>
            </a:pPr>
            <a:endParaRPr lang="en-US" altLang="en-US" i="1" baseline="-25000" dirty="0">
              <a:cs typeface="ＭＳ Ｐゴシック" charset="-128"/>
            </a:endParaRPr>
          </a:p>
          <a:p>
            <a:pPr>
              <a:buFont typeface="Monotype Sorts" pitchFamily="-84" charset="2"/>
              <a:buNone/>
              <a:tabLst>
                <a:tab pos="1601312" algn="ctr"/>
                <a:tab pos="3252629" algn="ctr"/>
                <a:tab pos="5141754" algn="ctr"/>
              </a:tabLst>
              <a:defRPr/>
            </a:pPr>
            <a:endParaRPr lang="en-US" altLang="en-US" i="1" baseline="-25000" dirty="0">
              <a:cs typeface="ＭＳ Ｐゴシック" charset="-128"/>
            </a:endParaRPr>
          </a:p>
        </p:txBody>
      </p:sp>
      <p:pic>
        <p:nvPicPr>
          <p:cNvPr id="37891" name="Picture 1">
            <a:extLst>
              <a:ext uri="{FF2B5EF4-FFF2-40B4-BE49-F238E27FC236}">
                <a16:creationId xmlns:a16="http://schemas.microsoft.com/office/drawing/2014/main" xmlns="" id="{100802A9-2833-4519-B21E-A1B2D0AF9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4284663"/>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183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xmlns="" id="{0C539CA8-5BE8-4B08-A540-B4382F3C2212}"/>
              </a:ext>
            </a:extLst>
          </p:cNvPr>
          <p:cNvSpPr>
            <a:spLocks noGrp="1" noChangeArrowheads="1"/>
          </p:cNvSpPr>
          <p:nvPr>
            <p:ph type="title"/>
          </p:nvPr>
        </p:nvSpPr>
        <p:spPr>
          <a:xfrm>
            <a:off x="457200" y="153418"/>
            <a:ext cx="8229600" cy="576262"/>
          </a:xfrm>
        </p:spPr>
        <p:txBody>
          <a:bodyPr/>
          <a:lstStyle/>
          <a:p>
            <a:pPr eaLnBrk="1" hangingPunct="1"/>
            <a:r>
              <a:rPr lang="en-US" altLang="en-US" dirty="0"/>
              <a:t>Round Robin (RR)</a:t>
            </a:r>
          </a:p>
        </p:txBody>
      </p:sp>
      <p:sp>
        <p:nvSpPr>
          <p:cNvPr id="39938" name="Rectangle 3">
            <a:extLst>
              <a:ext uri="{FF2B5EF4-FFF2-40B4-BE49-F238E27FC236}">
                <a16:creationId xmlns:a16="http://schemas.microsoft.com/office/drawing/2014/main" xmlns="" id="{8A6C6617-67BF-4484-A025-320FA2994436}"/>
              </a:ext>
            </a:extLst>
          </p:cNvPr>
          <p:cNvSpPr>
            <a:spLocks noGrp="1" noChangeArrowheads="1"/>
          </p:cNvSpPr>
          <p:nvPr>
            <p:ph type="body" idx="1"/>
          </p:nvPr>
        </p:nvSpPr>
        <p:spPr>
          <a:xfrm>
            <a:off x="811763" y="1058277"/>
            <a:ext cx="7244217" cy="4381822"/>
          </a:xfrm>
        </p:spPr>
        <p:txBody>
          <a:bodyPr/>
          <a:lstStyle/>
          <a:p>
            <a:r>
              <a:rPr lang="en-US" altLang="en-US" dirty="0"/>
              <a:t>Each process gets a small unit of CPU time (</a:t>
            </a:r>
            <a:r>
              <a:rPr lang="en-US" altLang="en-US" b="1" dirty="0">
                <a:solidFill>
                  <a:srgbClr val="006699"/>
                </a:solidFill>
                <a:latin typeface="+mj-lt"/>
              </a:rPr>
              <a:t>time quantum </a:t>
            </a:r>
            <a:r>
              <a:rPr lang="en-US" altLang="en-US" i="1" dirty="0"/>
              <a:t>q</a:t>
            </a:r>
            <a:r>
              <a:rPr lang="en-US" altLang="en-US" dirty="0"/>
              <a:t>), usually 10-100 milliseconds.  After this time has elapsed, the process is preempted and added to the end of the ready queue.</a:t>
            </a:r>
          </a:p>
          <a:p>
            <a:r>
              <a:rPr lang="en-US" altLang="en-US" dirty="0"/>
              <a:t>If there are </a:t>
            </a:r>
            <a:r>
              <a:rPr lang="en-US" altLang="en-US" i="1" dirty="0"/>
              <a:t>n</a:t>
            </a:r>
            <a:r>
              <a:rPr lang="en-US" altLang="en-US" dirty="0"/>
              <a:t> processes in the ready queue and the time quantum is </a:t>
            </a:r>
            <a:r>
              <a:rPr lang="en-US" altLang="en-US" i="1" dirty="0"/>
              <a:t>q</a:t>
            </a:r>
            <a:r>
              <a:rPr lang="en-US" altLang="en-US" dirty="0"/>
              <a:t>, then each process gets 1/</a:t>
            </a:r>
            <a:r>
              <a:rPr lang="en-US" altLang="en-US" i="1" dirty="0"/>
              <a:t>n</a:t>
            </a:r>
            <a:r>
              <a:rPr lang="en-US" altLang="en-US" dirty="0"/>
              <a:t> of the CPU time in chunks of at most </a:t>
            </a:r>
            <a:r>
              <a:rPr lang="en-US" altLang="en-US" i="1" dirty="0"/>
              <a:t>q</a:t>
            </a:r>
            <a:r>
              <a:rPr lang="en-US" altLang="en-US" dirty="0"/>
              <a:t> time units at once.  No process waits more than (</a:t>
            </a:r>
            <a:r>
              <a:rPr lang="en-US" altLang="en-US" i="1" dirty="0"/>
              <a:t>n</a:t>
            </a:r>
            <a:r>
              <a:rPr lang="en-US" altLang="en-US" dirty="0"/>
              <a:t>-1)</a:t>
            </a:r>
            <a:r>
              <a:rPr lang="en-US" altLang="en-US" i="1" dirty="0"/>
              <a:t>q </a:t>
            </a:r>
            <a:r>
              <a:rPr lang="en-US" altLang="en-US" dirty="0"/>
              <a:t>time units.</a:t>
            </a:r>
          </a:p>
          <a:p>
            <a:r>
              <a:rPr lang="en-US" altLang="en-US" dirty="0"/>
              <a:t>Timer interrupts every quantum to schedule next process</a:t>
            </a:r>
          </a:p>
          <a:p>
            <a:r>
              <a:rPr lang="en-US" altLang="en-US" dirty="0"/>
              <a:t>Performance</a:t>
            </a:r>
          </a:p>
          <a:p>
            <a:pPr lvl="1"/>
            <a:r>
              <a:rPr lang="en-US" altLang="en-US" i="1" dirty="0"/>
              <a:t>q</a:t>
            </a:r>
            <a:r>
              <a:rPr lang="en-US" altLang="en-US" dirty="0"/>
              <a:t> large </a:t>
            </a:r>
            <a:r>
              <a:rPr lang="en-US" altLang="en-US" dirty="0">
                <a:sym typeface="Symbol" panose="05050102010706020507" pitchFamily="18" charset="2"/>
              </a:rPr>
              <a:t> FIFO (FCFS)</a:t>
            </a:r>
          </a:p>
          <a:p>
            <a:pPr lvl="1"/>
            <a:r>
              <a:rPr lang="en-US" altLang="en-US" i="1" dirty="0">
                <a:sym typeface="Symbol" panose="05050102010706020507" pitchFamily="18" charset="2"/>
              </a:rPr>
              <a:t>q </a:t>
            </a:r>
            <a:r>
              <a:rPr lang="en-US" altLang="en-US" dirty="0">
                <a:sym typeface="Symbol" panose="05050102010706020507" pitchFamily="18" charset="2"/>
              </a:rPr>
              <a:t>small  RR</a:t>
            </a:r>
          </a:p>
          <a:p>
            <a:r>
              <a:rPr lang="en-US" altLang="en-US" dirty="0">
                <a:sym typeface="Symbol" panose="05050102010706020507" pitchFamily="18" charset="2"/>
              </a:rPr>
              <a:t>Note that q must be large with respect to context switch, otherwise overhead is too high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xmlns="" id="{6DF101FA-59C2-4431-9504-FC73D47453BC}"/>
              </a:ext>
            </a:extLst>
          </p:cNvPr>
          <p:cNvSpPr>
            <a:spLocks noGrp="1" noChangeArrowheads="1"/>
          </p:cNvSpPr>
          <p:nvPr>
            <p:ph type="title"/>
          </p:nvPr>
        </p:nvSpPr>
        <p:spPr>
          <a:xfrm>
            <a:off x="979833" y="86668"/>
            <a:ext cx="8418610" cy="647700"/>
          </a:xfrm>
        </p:spPr>
        <p:txBody>
          <a:bodyPr/>
          <a:lstStyle/>
          <a:p>
            <a:pPr eaLnBrk="1" hangingPunct="1"/>
            <a:r>
              <a:rPr lang="en-US" altLang="en-US" dirty="0"/>
              <a:t>Example of RR with Time Quantum = 4</a:t>
            </a:r>
          </a:p>
        </p:txBody>
      </p:sp>
      <p:sp>
        <p:nvSpPr>
          <p:cNvPr id="41986" name="Rectangle 3">
            <a:extLst>
              <a:ext uri="{FF2B5EF4-FFF2-40B4-BE49-F238E27FC236}">
                <a16:creationId xmlns:a16="http://schemas.microsoft.com/office/drawing/2014/main" xmlns="" id="{E17EE130-D776-4D6D-84E6-F464A160ACBF}"/>
              </a:ext>
            </a:extLst>
          </p:cNvPr>
          <p:cNvSpPr>
            <a:spLocks noGrp="1" noChangeArrowheads="1"/>
          </p:cNvSpPr>
          <p:nvPr>
            <p:ph type="body" idx="1"/>
          </p:nvPr>
        </p:nvSpPr>
        <p:spPr>
          <a:xfrm>
            <a:off x="954087" y="1193799"/>
            <a:ext cx="7460707" cy="4639841"/>
          </a:xfrm>
        </p:spPr>
        <p:txBody>
          <a:bodyPr/>
          <a:lstStyle/>
          <a:p>
            <a:pPr>
              <a:lnSpc>
                <a:spcPct val="90000"/>
              </a:lnSpc>
              <a:buFont typeface="Monotype Sorts" pitchFamily="-84" charset="2"/>
              <a:buNone/>
              <a:tabLst>
                <a:tab pos="2219325" algn="ctr"/>
                <a:tab pos="3994150" algn="ctr"/>
              </a:tabLst>
            </a:pPr>
            <a:r>
              <a:rPr lang="en-US" altLang="en-US" dirty="0"/>
              <a:t>		</a:t>
            </a:r>
            <a:r>
              <a:rPr lang="en-US" altLang="en-US" u="sng" dirty="0"/>
              <a:t>Process</a:t>
            </a:r>
            <a:r>
              <a:rPr lang="en-US" altLang="en-US" dirty="0"/>
              <a:t>	</a:t>
            </a:r>
            <a:r>
              <a:rPr lang="en-US" altLang="en-US" u="sng" dirty="0"/>
              <a:t>Burst Time</a:t>
            </a:r>
          </a:p>
          <a:p>
            <a:pPr>
              <a:lnSpc>
                <a:spcPct val="90000"/>
              </a:lnSpc>
              <a:buFont typeface="Monotype Sorts" pitchFamily="-84" charset="2"/>
              <a:buNone/>
              <a:tabLst>
                <a:tab pos="2219325" algn="ctr"/>
                <a:tab pos="3994150" algn="ctr"/>
              </a:tabLst>
            </a:pPr>
            <a:r>
              <a:rPr lang="en-US" altLang="en-US" i="1" dirty="0"/>
              <a:t>		P</a:t>
            </a:r>
            <a:r>
              <a:rPr lang="en-US" altLang="en-US" i="1" baseline="-25000" dirty="0"/>
              <a:t>1	</a:t>
            </a:r>
            <a:r>
              <a:rPr lang="en-US" altLang="en-US" dirty="0"/>
              <a:t>24</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2	 </a:t>
            </a:r>
            <a:r>
              <a:rPr lang="en-US" altLang="en-US" dirty="0"/>
              <a:t>3</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3	</a:t>
            </a:r>
            <a:r>
              <a:rPr lang="en-US" altLang="en-US" dirty="0"/>
              <a:t>3	</a:t>
            </a:r>
          </a:p>
          <a:p>
            <a:pPr>
              <a:lnSpc>
                <a:spcPct val="90000"/>
              </a:lnSpc>
              <a:tabLst>
                <a:tab pos="2219325" algn="ctr"/>
                <a:tab pos="3994150" algn="ctr"/>
              </a:tabLst>
            </a:pPr>
            <a:r>
              <a:rPr lang="en-US" altLang="en-US" dirty="0"/>
              <a:t>The Gantt chart is: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a:p>
            <a:pPr>
              <a:lnSpc>
                <a:spcPct val="90000"/>
              </a:lnSpc>
              <a:tabLst>
                <a:tab pos="2219325" algn="ctr"/>
                <a:tab pos="3994150" algn="ctr"/>
              </a:tabLst>
            </a:pPr>
            <a:r>
              <a:rPr lang="en-US" altLang="en-US" dirty="0"/>
              <a:t>Typically, higher average turnaround than SJF, but better </a:t>
            </a:r>
            <a:r>
              <a:rPr lang="en-US" altLang="en-US" b="1" i="1" dirty="0"/>
              <a:t>response</a:t>
            </a:r>
          </a:p>
          <a:p>
            <a:pPr>
              <a:lnSpc>
                <a:spcPct val="90000"/>
              </a:lnSpc>
              <a:tabLst>
                <a:tab pos="2219325" algn="ctr"/>
                <a:tab pos="3994150" algn="ctr"/>
              </a:tabLst>
            </a:pPr>
            <a:r>
              <a:rPr lang="en-US" altLang="en-US" dirty="0"/>
              <a:t>q should be large compared to context switch time</a:t>
            </a:r>
          </a:p>
          <a:p>
            <a:pPr lvl="1">
              <a:lnSpc>
                <a:spcPct val="90000"/>
              </a:lnSpc>
              <a:tabLst>
                <a:tab pos="2219325" algn="ctr"/>
                <a:tab pos="3994150" algn="ctr"/>
              </a:tabLst>
            </a:pPr>
            <a:r>
              <a:rPr lang="en-US" altLang="en-US" dirty="0"/>
              <a:t>q usually 10 milliseconds  to 100 milliseconds, </a:t>
            </a:r>
          </a:p>
          <a:p>
            <a:pPr lvl="1">
              <a:lnSpc>
                <a:spcPct val="90000"/>
              </a:lnSpc>
              <a:tabLst>
                <a:tab pos="2219325" algn="ctr"/>
                <a:tab pos="3994150" algn="ctr"/>
              </a:tabLst>
            </a:pPr>
            <a:r>
              <a:rPr lang="en-US" altLang="en-US" dirty="0"/>
              <a:t>Context switch &lt; 10 microseconds</a:t>
            </a:r>
          </a:p>
        </p:txBody>
      </p:sp>
      <p:pic>
        <p:nvPicPr>
          <p:cNvPr id="41987" name="Picture 1">
            <a:extLst>
              <a:ext uri="{FF2B5EF4-FFF2-40B4-BE49-F238E27FC236}">
                <a16:creationId xmlns:a16="http://schemas.microsoft.com/office/drawing/2014/main" xmlns="" id="{0835376E-2FE4-439A-B19A-4C86254AE5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2926442"/>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xmlns="" id="{14D05664-D904-4350-AFC8-65EA9CF0431F}"/>
              </a:ext>
            </a:extLst>
          </p:cNvPr>
          <p:cNvSpPr>
            <a:spLocks noGrp="1" noChangeArrowheads="1"/>
          </p:cNvSpPr>
          <p:nvPr>
            <p:ph type="title"/>
          </p:nvPr>
        </p:nvSpPr>
        <p:spPr>
          <a:xfrm>
            <a:off x="1285078" y="183273"/>
            <a:ext cx="7829550" cy="525462"/>
          </a:xfrm>
        </p:spPr>
        <p:txBody>
          <a:bodyPr/>
          <a:lstStyle/>
          <a:p>
            <a:pPr eaLnBrk="1" hangingPunct="1"/>
            <a:r>
              <a:rPr lang="en-US" altLang="en-US" sz="3000" dirty="0"/>
              <a:t>Time Quantum and Context Switch Time</a:t>
            </a:r>
          </a:p>
        </p:txBody>
      </p:sp>
      <p:pic>
        <p:nvPicPr>
          <p:cNvPr id="44034" name="Picture 1">
            <a:extLst>
              <a:ext uri="{FF2B5EF4-FFF2-40B4-BE49-F238E27FC236}">
                <a16:creationId xmlns:a16="http://schemas.microsoft.com/office/drawing/2014/main" xmlns="" id="{3018707B-932C-4506-B190-526E13C48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1890713"/>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xmlns="" id="{A4B4E05D-43D4-46FF-8EED-AA150E4C753C}"/>
              </a:ext>
            </a:extLst>
          </p:cNvPr>
          <p:cNvSpPr>
            <a:spLocks noGrp="1" noChangeArrowheads="1"/>
          </p:cNvSpPr>
          <p:nvPr>
            <p:ph type="title"/>
          </p:nvPr>
        </p:nvSpPr>
        <p:spPr>
          <a:xfrm>
            <a:off x="782711" y="260322"/>
            <a:ext cx="8722438" cy="457200"/>
          </a:xfrm>
        </p:spPr>
        <p:txBody>
          <a:bodyPr/>
          <a:lstStyle/>
          <a:p>
            <a:pPr eaLnBrk="1" hangingPunct="1"/>
            <a:r>
              <a:rPr lang="en-US" altLang="en-US" sz="2600" dirty="0"/>
              <a:t>Turnaround Time Varies With The Time Quantum</a:t>
            </a:r>
          </a:p>
        </p:txBody>
      </p:sp>
      <p:sp>
        <p:nvSpPr>
          <p:cNvPr id="46082" name="TextBox 3">
            <a:extLst>
              <a:ext uri="{FF2B5EF4-FFF2-40B4-BE49-F238E27FC236}">
                <a16:creationId xmlns:a16="http://schemas.microsoft.com/office/drawing/2014/main" xmlns="" id="{39A4C5F4-2866-44DE-AC4E-665A67CEF2FC}"/>
              </a:ext>
            </a:extLst>
          </p:cNvPr>
          <p:cNvSpPr txBox="1">
            <a:spLocks noChangeArrowheads="1"/>
          </p:cNvSpPr>
          <p:nvPr/>
        </p:nvSpPr>
        <p:spPr bwMode="auto">
          <a:xfrm>
            <a:off x="6167438" y="3354388"/>
            <a:ext cx="23129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300">
                <a:latin typeface="Verdana" panose="020B0604030504040204" pitchFamily="34" charset="0"/>
              </a:rPr>
              <a:t>80% of CPU bursts should be shorter than q</a:t>
            </a:r>
          </a:p>
        </p:txBody>
      </p:sp>
      <p:pic>
        <p:nvPicPr>
          <p:cNvPr id="46083" name="Picture 1">
            <a:extLst>
              <a:ext uri="{FF2B5EF4-FFF2-40B4-BE49-F238E27FC236}">
                <a16:creationId xmlns:a16="http://schemas.microsoft.com/office/drawing/2014/main" xmlns="" id="{D2AB9074-3E6B-4C59-9AF1-F5390D98D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1557338"/>
            <a:ext cx="4684712"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xmlns="" id="{97EB9085-4F50-4C0E-A2E6-8B8193DC54B9}"/>
              </a:ext>
            </a:extLst>
          </p:cNvPr>
          <p:cNvSpPr>
            <a:spLocks noGrp="1" noChangeArrowheads="1"/>
          </p:cNvSpPr>
          <p:nvPr>
            <p:ph type="title"/>
          </p:nvPr>
        </p:nvSpPr>
        <p:spPr>
          <a:xfrm>
            <a:off x="963613" y="109861"/>
            <a:ext cx="7723187" cy="576262"/>
          </a:xfrm>
        </p:spPr>
        <p:txBody>
          <a:bodyPr/>
          <a:lstStyle/>
          <a:p>
            <a:pPr eaLnBrk="1" hangingPunct="1"/>
            <a:r>
              <a:rPr lang="en-US" altLang="en-US" dirty="0"/>
              <a:t>Priority Scheduling</a:t>
            </a:r>
          </a:p>
        </p:txBody>
      </p:sp>
      <p:sp>
        <p:nvSpPr>
          <p:cNvPr id="48130" name="Rectangle 3">
            <a:extLst>
              <a:ext uri="{FF2B5EF4-FFF2-40B4-BE49-F238E27FC236}">
                <a16:creationId xmlns:a16="http://schemas.microsoft.com/office/drawing/2014/main" xmlns="" id="{328AB413-1FAE-4AEC-A110-AFD45B9A75C2}"/>
              </a:ext>
            </a:extLst>
          </p:cNvPr>
          <p:cNvSpPr>
            <a:spLocks noGrp="1" noChangeArrowheads="1"/>
          </p:cNvSpPr>
          <p:nvPr>
            <p:ph type="body" idx="1"/>
          </p:nvPr>
        </p:nvSpPr>
        <p:spPr>
          <a:xfrm>
            <a:off x="821094" y="1233488"/>
            <a:ext cx="7723186" cy="4530725"/>
          </a:xfrm>
        </p:spPr>
        <p:txBody>
          <a:bodyPr/>
          <a:lstStyle/>
          <a:p>
            <a:r>
              <a:rPr lang="en-US" altLang="en-US" dirty="0"/>
              <a:t>A priority number (integer) is associated with each process</a:t>
            </a:r>
          </a:p>
          <a:p>
            <a:endParaRPr lang="en-US" altLang="en-US" sz="800" dirty="0"/>
          </a:p>
          <a:p>
            <a:r>
              <a:rPr lang="en-US" altLang="en-US" dirty="0"/>
              <a:t>The CPU is allocated to the process with the highest priority (smallest integer </a:t>
            </a:r>
            <a:r>
              <a:rPr lang="en-US" altLang="en-US" dirty="0">
                <a:sym typeface="Symbol" panose="05050102010706020507" pitchFamily="18" charset="2"/>
              </a:rPr>
              <a:t> highest priority)</a:t>
            </a:r>
          </a:p>
          <a:p>
            <a:pPr lvl="1"/>
            <a:r>
              <a:rPr lang="en-US" altLang="en-US" dirty="0"/>
              <a:t>Preemptive</a:t>
            </a:r>
          </a:p>
          <a:p>
            <a:pPr lvl="1"/>
            <a:r>
              <a:rPr lang="en-US" altLang="en-US" dirty="0"/>
              <a:t>Nonpreemptive</a:t>
            </a:r>
          </a:p>
          <a:p>
            <a:pPr lvl="1"/>
            <a:endParaRPr lang="en-US" altLang="en-US" sz="800" dirty="0"/>
          </a:p>
          <a:p>
            <a:r>
              <a:rPr lang="en-US" altLang="en-US" dirty="0"/>
              <a:t>SJF is priority scheduling where priority is the inverse of predicted next CPU burst time</a:t>
            </a:r>
          </a:p>
          <a:p>
            <a:endParaRPr lang="en-US" altLang="en-US" sz="800" dirty="0"/>
          </a:p>
          <a:p>
            <a:r>
              <a:rPr lang="en-US" altLang="en-US" dirty="0"/>
              <a:t>Problem </a:t>
            </a:r>
            <a:r>
              <a:rPr lang="en-US" altLang="en-US" dirty="0">
                <a:sym typeface="Symbol" panose="05050102010706020507" pitchFamily="18" charset="2"/>
              </a:rPr>
              <a:t> </a:t>
            </a:r>
            <a:r>
              <a:rPr lang="en-US" altLang="en-US" b="1" dirty="0">
                <a:solidFill>
                  <a:srgbClr val="006699"/>
                </a:solidFill>
                <a:latin typeface="+mj-lt"/>
                <a:sym typeface="Symbol" panose="05050102010706020507" pitchFamily="18" charset="2"/>
              </a:rPr>
              <a:t>Starvation</a:t>
            </a:r>
            <a:r>
              <a:rPr lang="en-US" altLang="en-US" b="1" dirty="0">
                <a:sym typeface="Symbol" panose="05050102010706020507" pitchFamily="18" charset="2"/>
              </a:rPr>
              <a:t> </a:t>
            </a:r>
            <a:r>
              <a:rPr lang="en-US" altLang="en-US" dirty="0">
                <a:sym typeface="Symbol" panose="05050102010706020507" pitchFamily="18" charset="2"/>
              </a:rPr>
              <a:t>– low priority processes may never execute</a:t>
            </a:r>
          </a:p>
          <a:p>
            <a:endParaRPr lang="en-US" altLang="en-US" sz="800" dirty="0">
              <a:sym typeface="Symbol" panose="05050102010706020507" pitchFamily="18" charset="2"/>
            </a:endParaRPr>
          </a:p>
          <a:p>
            <a:r>
              <a:rPr lang="en-US" altLang="en-US" dirty="0">
                <a:sym typeface="Symbol" panose="05050102010706020507" pitchFamily="18" charset="2"/>
              </a:rPr>
              <a:t>Solution  </a:t>
            </a:r>
            <a:r>
              <a:rPr lang="en-US" altLang="en-US" b="1" dirty="0">
                <a:solidFill>
                  <a:srgbClr val="006699"/>
                </a:solidFill>
                <a:latin typeface="+mj-lt"/>
                <a:sym typeface="Symbol" panose="05050102010706020507" pitchFamily="18" charset="2"/>
              </a:rPr>
              <a:t>Aging</a:t>
            </a:r>
            <a:r>
              <a:rPr lang="en-US" altLang="en-US" b="1" dirty="0">
                <a:sym typeface="Symbol" panose="05050102010706020507" pitchFamily="18" charset="2"/>
              </a:rPr>
              <a:t> </a:t>
            </a:r>
            <a:r>
              <a:rPr lang="en-US" altLang="en-US" dirty="0">
                <a:sym typeface="Symbol" panose="05050102010706020507" pitchFamily="18" charset="2"/>
              </a:rPr>
              <a:t>– as time progresses increase the priority of the process</a:t>
            </a:r>
          </a:p>
          <a:p>
            <a:pPr>
              <a:buFont typeface="Monotype Sorts" pitchFamily="-84" charset="2"/>
              <a:buNone/>
            </a:pPr>
            <a:endParaRPr lang="en-US" altLang="en-US" b="1" dirty="0">
              <a:solidFill>
                <a:srgbClr val="3366FF"/>
              </a:solidFill>
              <a:sym typeface="Symbol" panose="05050102010706020507" pitchFamily="18" charset="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xmlns="" id="{BD1CE599-A709-401F-8DD0-F7F4CCB2DDF1}"/>
              </a:ext>
            </a:extLst>
          </p:cNvPr>
          <p:cNvSpPr>
            <a:spLocks noGrp="1" noChangeArrowheads="1"/>
          </p:cNvSpPr>
          <p:nvPr>
            <p:ph type="title"/>
          </p:nvPr>
        </p:nvSpPr>
        <p:spPr>
          <a:xfrm>
            <a:off x="1406525" y="136087"/>
            <a:ext cx="7280275" cy="576262"/>
          </a:xfrm>
        </p:spPr>
        <p:txBody>
          <a:bodyPr/>
          <a:lstStyle/>
          <a:p>
            <a:pPr eaLnBrk="1" hangingPunct="1"/>
            <a:r>
              <a:rPr lang="en-US" altLang="en-US" dirty="0"/>
              <a:t>Example of Priority Scheduling</a:t>
            </a:r>
          </a:p>
        </p:txBody>
      </p:sp>
      <p:sp>
        <p:nvSpPr>
          <p:cNvPr id="50178" name="Rectangle 36">
            <a:extLst>
              <a:ext uri="{FF2B5EF4-FFF2-40B4-BE49-F238E27FC236}">
                <a16:creationId xmlns:a16="http://schemas.microsoft.com/office/drawing/2014/main" xmlns="" id="{CDADF2B2-580D-4F09-8A23-D969CD614667}"/>
              </a:ext>
            </a:extLst>
          </p:cNvPr>
          <p:cNvSpPr>
            <a:spLocks noGrp="1" noChangeArrowheads="1"/>
          </p:cNvSpPr>
          <p:nvPr>
            <p:ph type="body" idx="1"/>
          </p:nvPr>
        </p:nvSpPr>
        <p:spPr>
          <a:xfrm>
            <a:off x="806450" y="1233487"/>
            <a:ext cx="7973868" cy="4907539"/>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a:t>Process</a:t>
            </a:r>
            <a:r>
              <a:rPr lang="en-US" altLang="en-US" u="sng" dirty="0">
                <a:solidFill>
                  <a:schemeClr val="bg1"/>
                </a:solidFill>
              </a:rPr>
              <a:t>	</a:t>
            </a:r>
            <a:r>
              <a:rPr lang="en-US" altLang="en-US" u="sng" dirty="0"/>
              <a:t>Burst Time</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1</a:t>
            </a:r>
            <a:r>
              <a:rPr lang="en-US" altLang="en-US" dirty="0">
                <a:solidFill>
                  <a:srgbClr val="000000"/>
                </a:solidFill>
              </a:rPr>
              <a:t>0</a:t>
            </a:r>
            <a:r>
              <a:rPr lang="en-US" altLang="en-US" dirty="0"/>
              <a:t>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4</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1</a:t>
            </a:r>
            <a:r>
              <a:rPr lang="en-US" altLang="en-US" dirty="0"/>
              <a:t>	5</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5	2</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Priority scheduling Gantt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8.2</a:t>
            </a:r>
            <a:endParaRPr lang="en-US" altLang="en-US" i="1" baseline="-25000" dirty="0"/>
          </a:p>
        </p:txBody>
      </p:sp>
      <p:pic>
        <p:nvPicPr>
          <p:cNvPr id="50179" name="Picture 1">
            <a:extLst>
              <a:ext uri="{FF2B5EF4-FFF2-40B4-BE49-F238E27FC236}">
                <a16:creationId xmlns:a16="http://schemas.microsoft.com/office/drawing/2014/main" xmlns="" id="{A77EE5E1-F152-4172-9935-567FC2AB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4400550"/>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xmlns="" id="{CDE24674-CB1D-4389-9B31-B04F87B0ABF8}"/>
              </a:ext>
            </a:extLst>
          </p:cNvPr>
          <p:cNvSpPr>
            <a:spLocks noGrp="1" noChangeArrowheads="1"/>
          </p:cNvSpPr>
          <p:nvPr>
            <p:ph type="title"/>
          </p:nvPr>
        </p:nvSpPr>
        <p:spPr>
          <a:xfrm>
            <a:off x="1452825" y="137006"/>
            <a:ext cx="7280275" cy="576262"/>
          </a:xfrm>
        </p:spPr>
        <p:txBody>
          <a:bodyPr/>
          <a:lstStyle/>
          <a:p>
            <a:pPr eaLnBrk="1" hangingPunct="1"/>
            <a:r>
              <a:rPr lang="en-US" altLang="en-US" dirty="0"/>
              <a:t>Priority Scheduling w/ Round-Robin</a:t>
            </a:r>
          </a:p>
        </p:txBody>
      </p:sp>
      <p:sp>
        <p:nvSpPr>
          <p:cNvPr id="52226" name="Rectangle 36">
            <a:extLst>
              <a:ext uri="{FF2B5EF4-FFF2-40B4-BE49-F238E27FC236}">
                <a16:creationId xmlns:a16="http://schemas.microsoft.com/office/drawing/2014/main" xmlns="" id="{2105BD44-B36B-488F-9B4A-6D230FFCC50A}"/>
              </a:ext>
            </a:extLst>
          </p:cNvPr>
          <p:cNvSpPr>
            <a:spLocks noGrp="1" noChangeArrowheads="1"/>
          </p:cNvSpPr>
          <p:nvPr>
            <p:ph type="body" idx="1"/>
          </p:nvPr>
        </p:nvSpPr>
        <p:spPr>
          <a:xfrm>
            <a:off x="806450" y="1142048"/>
            <a:ext cx="7675077" cy="4887912"/>
          </a:xfrm>
          <a:noFill/>
        </p:spPr>
        <p:txBody>
          <a:bodyPr/>
          <a:lstStyle/>
          <a:p>
            <a:pPr>
              <a:tabLst>
                <a:tab pos="1600200" algn="ctr"/>
                <a:tab pos="3251200" algn="ctr"/>
                <a:tab pos="5140325" algn="ctr"/>
              </a:tabLst>
            </a:pPr>
            <a:r>
              <a:rPr lang="en-US" altLang="en-US" dirty="0"/>
              <a:t>Run the process with the highest priority. Processes with the same priority run round-robin</a:t>
            </a:r>
          </a:p>
          <a:p>
            <a:pPr>
              <a:tabLst>
                <a:tab pos="1600200" algn="ctr"/>
                <a:tab pos="3251200" algn="ctr"/>
                <a:tab pos="5140325" algn="ctr"/>
              </a:tabLst>
            </a:pPr>
            <a:r>
              <a:rPr lang="en-US" altLang="en-US" dirty="0"/>
              <a:t>Example:</a:t>
            </a:r>
          </a:p>
          <a:p>
            <a:pPr>
              <a:buFont typeface="Monotype Sorts" pitchFamily="-84" charset="2"/>
              <a:buNone/>
              <a:tabLst>
                <a:tab pos="1600200" algn="ctr"/>
                <a:tab pos="3251200" algn="ctr"/>
                <a:tab pos="5140325" algn="ctr"/>
              </a:tabLst>
            </a:pPr>
            <a:r>
              <a:rPr lang="en-US" altLang="en-US" dirty="0"/>
              <a:t>                     </a:t>
            </a:r>
            <a:r>
              <a:rPr lang="en-US" altLang="en-US" u="sng" dirty="0"/>
              <a:t>Process</a:t>
            </a:r>
            <a:r>
              <a:rPr lang="en-US" altLang="en-US" u="sng" dirty="0">
                <a:solidFill>
                  <a:schemeClr val="bg1"/>
                </a:solidFill>
              </a:rPr>
              <a:t>	a   </a:t>
            </a:r>
            <a:r>
              <a:rPr lang="en-US" altLang="en-US" u="sng" dirty="0"/>
              <a:t>Burst Time</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4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5</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8</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7</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3	3</a:t>
            </a:r>
            <a:endParaRPr lang="en-US" altLang="en-US" baseline="-25000" dirty="0"/>
          </a:p>
          <a:p>
            <a:pPr>
              <a:tabLst>
                <a:tab pos="1600200" algn="ctr"/>
                <a:tab pos="3251200" algn="ctr"/>
                <a:tab pos="5140325" algn="ctr"/>
              </a:tabLst>
            </a:pPr>
            <a:r>
              <a:rPr lang="en-US" altLang="en-US" dirty="0"/>
              <a:t>Gantt Chart with time quantum = 2</a:t>
            </a:r>
          </a:p>
          <a:p>
            <a:pPr>
              <a:tabLst>
                <a:tab pos="1600200" algn="ctr"/>
                <a:tab pos="3251200" algn="ctr"/>
                <a:tab pos="5140325" algn="ctr"/>
              </a:tabLst>
            </a:pPr>
            <a:endParaRPr lang="en-US" altLang="en-US" dirty="0"/>
          </a:p>
          <a:p>
            <a:pPr marL="0" indent="0">
              <a:buNone/>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p:txBody>
      </p:sp>
      <p:pic>
        <p:nvPicPr>
          <p:cNvPr id="52227" name="Picture 2">
            <a:extLst>
              <a:ext uri="{FF2B5EF4-FFF2-40B4-BE49-F238E27FC236}">
                <a16:creationId xmlns:a16="http://schemas.microsoft.com/office/drawing/2014/main" xmlns="" id="{E776F08C-5E1F-44C8-AB6B-D21CDC72C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8480" y="4968240"/>
            <a:ext cx="6200925" cy="72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1695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xmlns=""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en-US" altLang="en-US" dirty="0"/>
              <a:t>Multilevel Queue</a:t>
            </a:r>
          </a:p>
        </p:txBody>
      </p:sp>
      <p:sp>
        <p:nvSpPr>
          <p:cNvPr id="57346" name="Rectangle 3">
            <a:extLst>
              <a:ext uri="{FF2B5EF4-FFF2-40B4-BE49-F238E27FC236}">
                <a16:creationId xmlns:a16="http://schemas.microsoft.com/office/drawing/2014/main" xmlns="" id="{ABB3FE17-4C94-4A31-A709-AB137253300C}"/>
              </a:ext>
            </a:extLst>
          </p:cNvPr>
          <p:cNvSpPr>
            <a:spLocks noGrp="1" noChangeArrowheads="1"/>
          </p:cNvSpPr>
          <p:nvPr>
            <p:ph type="body" idx="1"/>
          </p:nvPr>
        </p:nvSpPr>
        <p:spPr>
          <a:xfrm>
            <a:off x="830424" y="1144346"/>
            <a:ext cx="6973149" cy="4456354"/>
          </a:xfrm>
        </p:spPr>
        <p:txBody>
          <a:bodyPr/>
          <a:lstStyle/>
          <a:p>
            <a:r>
              <a:rPr lang="en-US" altLang="en-US" dirty="0"/>
              <a:t>The ready queue consists of multiple queues</a:t>
            </a:r>
          </a:p>
          <a:p>
            <a:r>
              <a:rPr lang="en-US" altLang="en-US" dirty="0"/>
              <a:t>Multilevel 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which queue a process will enter when that process needs service</a:t>
            </a:r>
          </a:p>
          <a:p>
            <a:pPr lvl="1"/>
            <a:r>
              <a:rPr lang="en-US" altLang="en-US" dirty="0"/>
              <a:t>Scheduling among the queues</a:t>
            </a:r>
          </a:p>
          <a:p>
            <a:endParaRPr lang="en-US" altLang="en-US" dirty="0"/>
          </a:p>
        </p:txBody>
      </p:sp>
    </p:spTree>
    <p:extLst>
      <p:ext uri="{BB962C8B-B14F-4D97-AF65-F5344CB8AC3E}">
        <p14:creationId xmlns:p14="http://schemas.microsoft.com/office/powerpoint/2010/main" val="3206840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xmlns="" id="{1CD96B60-8A48-434B-B0B3-7D137B28C363}"/>
              </a:ext>
            </a:extLst>
          </p:cNvPr>
          <p:cNvSpPr>
            <a:spLocks noGrp="1" noChangeArrowheads="1"/>
          </p:cNvSpPr>
          <p:nvPr>
            <p:ph type="title"/>
          </p:nvPr>
        </p:nvSpPr>
        <p:spPr>
          <a:xfrm>
            <a:off x="973138" y="219305"/>
            <a:ext cx="7713662" cy="576262"/>
          </a:xfrm>
        </p:spPr>
        <p:txBody>
          <a:bodyPr/>
          <a:lstStyle/>
          <a:p>
            <a:pPr eaLnBrk="1" hangingPunct="1"/>
            <a:r>
              <a:rPr lang="en-US" altLang="en-US" dirty="0"/>
              <a:t>Multilevel Queue</a:t>
            </a:r>
          </a:p>
        </p:txBody>
      </p:sp>
      <p:sp>
        <p:nvSpPr>
          <p:cNvPr id="54274" name="Rectangle 3">
            <a:extLst>
              <a:ext uri="{FF2B5EF4-FFF2-40B4-BE49-F238E27FC236}">
                <a16:creationId xmlns:a16="http://schemas.microsoft.com/office/drawing/2014/main" xmlns="" id="{1C367D1A-7DE2-4C9D-8F9F-8D980F3D95B0}"/>
              </a:ext>
            </a:extLst>
          </p:cNvPr>
          <p:cNvSpPr>
            <a:spLocks noGrp="1" noChangeArrowheads="1"/>
          </p:cNvSpPr>
          <p:nvPr>
            <p:ph type="body" idx="1"/>
          </p:nvPr>
        </p:nvSpPr>
        <p:spPr>
          <a:xfrm>
            <a:off x="811763" y="1068388"/>
            <a:ext cx="7570237" cy="5221287"/>
          </a:xfrm>
        </p:spPr>
        <p:txBody>
          <a:bodyPr/>
          <a:lstStyle/>
          <a:p>
            <a:r>
              <a:rPr lang="en-US" altLang="en-US" dirty="0"/>
              <a:t>With priority scheduling, have separate queues for each priority.</a:t>
            </a:r>
          </a:p>
          <a:p>
            <a:r>
              <a:rPr lang="en-US" altLang="en-US" dirty="0"/>
              <a:t>Schedule the process in the highest-priority queue!</a:t>
            </a:r>
          </a:p>
        </p:txBody>
      </p:sp>
      <p:pic>
        <p:nvPicPr>
          <p:cNvPr id="54275" name="Picture 1">
            <a:extLst>
              <a:ext uri="{FF2B5EF4-FFF2-40B4-BE49-F238E27FC236}">
                <a16:creationId xmlns:a16="http://schemas.microsoft.com/office/drawing/2014/main" xmlns=""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2108200"/>
            <a:ext cx="30734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xmlns="" id="{BA2D33B9-5D6A-48BD-BC85-C1B098FA91BE}"/>
              </a:ext>
            </a:extLst>
          </p:cNvPr>
          <p:cNvSpPr>
            <a:spLocks noGrp="1"/>
          </p:cNvSpPr>
          <p:nvPr>
            <p:ph type="title"/>
          </p:nvPr>
        </p:nvSpPr>
        <p:spPr>
          <a:xfrm>
            <a:off x="457200" y="22286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xmlns="" id="{3DAC903C-4247-4B47-AD8D-48C1A580FDF4}"/>
              </a:ext>
            </a:extLst>
          </p:cNvPr>
          <p:cNvSpPr>
            <a:spLocks noGrp="1"/>
          </p:cNvSpPr>
          <p:nvPr>
            <p:ph idx="1"/>
          </p:nvPr>
        </p:nvSpPr>
        <p:spPr>
          <a:xfrm>
            <a:off x="852840" y="1233489"/>
            <a:ext cx="7575863" cy="4400395"/>
          </a:xfrm>
        </p:spPr>
        <p:txBody>
          <a:bodyPr/>
          <a:lstStyle/>
          <a:p>
            <a:r>
              <a:rPr lang="en-US" altLang="en-US" dirty="0"/>
              <a:t>Describe various CPU scheduling algorithms</a:t>
            </a:r>
          </a:p>
          <a:p>
            <a:r>
              <a:rPr lang="en-US" altLang="en-US" dirty="0"/>
              <a:t>Assess CPU scheduling algorithms based on scheduling criteria</a:t>
            </a:r>
          </a:p>
          <a:p>
            <a:r>
              <a:rPr lang="en-US" altLang="en-US" dirty="0"/>
              <a:t>Explain the issues related to multiprocessor and multicore scheduling</a:t>
            </a:r>
          </a:p>
          <a:p>
            <a:r>
              <a:rPr lang="en-US" altLang="en-US" dirty="0"/>
              <a:t>Describe various real-time scheduling algorithms</a:t>
            </a:r>
          </a:p>
          <a:p>
            <a:r>
              <a:rPr lang="en-US" altLang="en-US" dirty="0"/>
              <a:t>Describe the scheduling algorithms used in the Windows, Linux, and Solaris operating systems</a:t>
            </a:r>
          </a:p>
          <a:p>
            <a:r>
              <a:rPr lang="en-US" altLang="en-US" dirty="0"/>
              <a:t>Apply modeling and simulations to evaluate CPU scheduling algorithms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xmlns="" id="{6F1CB462-9D7D-4499-AF00-7FB8FBEF7A03}"/>
              </a:ext>
            </a:extLst>
          </p:cNvPr>
          <p:cNvSpPr>
            <a:spLocks noGrp="1"/>
          </p:cNvSpPr>
          <p:nvPr>
            <p:ph type="title"/>
          </p:nvPr>
        </p:nvSpPr>
        <p:spPr>
          <a:xfrm>
            <a:off x="890429" y="215191"/>
            <a:ext cx="7880350" cy="576262"/>
          </a:xfrm>
        </p:spPr>
        <p:txBody>
          <a:bodyPr/>
          <a:lstStyle/>
          <a:p>
            <a:r>
              <a:rPr lang="en-US" altLang="en-US" dirty="0"/>
              <a:t>Multilevel Queue</a:t>
            </a:r>
          </a:p>
        </p:txBody>
      </p:sp>
      <p:sp>
        <p:nvSpPr>
          <p:cNvPr id="56322" name="Content Placeholder 2">
            <a:extLst>
              <a:ext uri="{FF2B5EF4-FFF2-40B4-BE49-F238E27FC236}">
                <a16:creationId xmlns:a16="http://schemas.microsoft.com/office/drawing/2014/main" xmlns="" id="{0F152084-C4F7-4F98-AC9A-7299EF5D225F}"/>
              </a:ext>
            </a:extLst>
          </p:cNvPr>
          <p:cNvSpPr>
            <a:spLocks noGrp="1"/>
          </p:cNvSpPr>
          <p:nvPr>
            <p:ph idx="1"/>
          </p:nvPr>
        </p:nvSpPr>
        <p:spPr/>
        <p:txBody>
          <a:bodyPr/>
          <a:lstStyle/>
          <a:p>
            <a:r>
              <a:rPr lang="en-US" altLang="en-US"/>
              <a:t>Prioritization based upon process type</a:t>
            </a:r>
          </a:p>
        </p:txBody>
      </p:sp>
      <p:pic>
        <p:nvPicPr>
          <p:cNvPr id="56323" name="Picture 3">
            <a:extLst>
              <a:ext uri="{FF2B5EF4-FFF2-40B4-BE49-F238E27FC236}">
                <a16:creationId xmlns:a16="http://schemas.microsoft.com/office/drawing/2014/main" xmlns=""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5188"/>
            <a:ext cx="5583238"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xmlns=""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en-US" altLang="en-US" dirty="0"/>
              <a:t>Multilevel Feedback Queue</a:t>
            </a:r>
          </a:p>
        </p:txBody>
      </p:sp>
      <p:sp>
        <p:nvSpPr>
          <p:cNvPr id="57346" name="Rectangle 3">
            <a:extLst>
              <a:ext uri="{FF2B5EF4-FFF2-40B4-BE49-F238E27FC236}">
                <a16:creationId xmlns:a16="http://schemas.microsoft.com/office/drawing/2014/main" xmlns="" id="{ABB3FE17-4C94-4A31-A709-AB137253300C}"/>
              </a:ext>
            </a:extLst>
          </p:cNvPr>
          <p:cNvSpPr>
            <a:spLocks noGrp="1" noChangeArrowheads="1"/>
          </p:cNvSpPr>
          <p:nvPr>
            <p:ph type="body" idx="1"/>
          </p:nvPr>
        </p:nvSpPr>
        <p:spPr>
          <a:xfrm>
            <a:off x="830424" y="1144346"/>
            <a:ext cx="7341303" cy="4399927"/>
          </a:xfrm>
        </p:spPr>
        <p:txBody>
          <a:bodyPr/>
          <a:lstStyle/>
          <a:p>
            <a:r>
              <a:rPr lang="en-US" altLang="en-US" dirty="0"/>
              <a:t>A process can move between the various queues.</a:t>
            </a:r>
          </a:p>
          <a:p>
            <a:r>
              <a:rPr lang="en-US" altLang="en-US" dirty="0"/>
              <a:t>Multilevel-feedback-queue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a:p>
            <a:r>
              <a:rPr lang="en-US" altLang="en-US" dirty="0"/>
              <a:t>Aging can be implemented using multilevel feedback queue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xmlns="" id="{4CCD566E-DD44-408E-84CD-E9F177C9548D}"/>
              </a:ext>
            </a:extLst>
          </p:cNvPr>
          <p:cNvSpPr>
            <a:spLocks noGrp="1" noChangeArrowheads="1"/>
          </p:cNvSpPr>
          <p:nvPr>
            <p:ph type="title"/>
          </p:nvPr>
        </p:nvSpPr>
        <p:spPr>
          <a:xfrm>
            <a:off x="1238137" y="42179"/>
            <a:ext cx="8186349"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xmlns="" id="{613E5F61-646B-48FF-83DC-0216A8F01A46}"/>
              </a:ext>
            </a:extLst>
          </p:cNvPr>
          <p:cNvSpPr>
            <a:spLocks noGrp="1" noChangeArrowheads="1"/>
          </p:cNvSpPr>
          <p:nvPr>
            <p:ph type="body" idx="1"/>
          </p:nvPr>
        </p:nvSpPr>
        <p:spPr>
          <a:xfrm>
            <a:off x="806449" y="1101013"/>
            <a:ext cx="4742319" cy="4663180"/>
          </a:xfrm>
        </p:spPr>
        <p:txBody>
          <a:bodyPr/>
          <a:lstStyle/>
          <a:p>
            <a:r>
              <a:rPr lang="en-US" altLang="en-US" dirty="0"/>
              <a:t>Three queues: </a:t>
            </a:r>
          </a:p>
          <a:p>
            <a:pPr lvl="1"/>
            <a:r>
              <a:rPr lang="en-US" altLang="en-US" sz="1600" i="1" dirty="0"/>
              <a:t>Q</a:t>
            </a:r>
            <a:r>
              <a:rPr lang="en-US" altLang="en-US" sz="1600" baseline="-25000" dirty="0"/>
              <a:t>0</a:t>
            </a:r>
            <a:r>
              <a:rPr lang="en-US" altLang="en-US" sz="1600" dirty="0"/>
              <a:t> – RR with time quantum 8 milliseconds</a:t>
            </a:r>
          </a:p>
          <a:p>
            <a:pPr lvl="1"/>
            <a:r>
              <a:rPr lang="en-US" altLang="en-US" sz="1600" i="1" dirty="0"/>
              <a:t>Q</a:t>
            </a:r>
            <a:r>
              <a:rPr lang="en-US" altLang="en-US" sz="1600" baseline="-25000" dirty="0"/>
              <a:t>1</a:t>
            </a:r>
            <a:r>
              <a:rPr lang="en-US" altLang="en-US" sz="1600" dirty="0"/>
              <a:t> – RR time quantum 16 milliseconds</a:t>
            </a:r>
          </a:p>
          <a:p>
            <a:pPr lvl="1"/>
            <a:r>
              <a:rPr lang="en-US" altLang="en-US" sz="1600" i="1" dirty="0"/>
              <a:t>Q</a:t>
            </a:r>
            <a:r>
              <a:rPr lang="en-US" altLang="en-US" sz="1600" baseline="-25000" dirty="0"/>
              <a:t>2</a:t>
            </a:r>
            <a:r>
              <a:rPr lang="en-US" altLang="en-US" sz="1600" dirty="0"/>
              <a:t> – FCFS</a:t>
            </a:r>
            <a:endParaRPr lang="en-US" altLang="en-US" sz="1400" dirty="0"/>
          </a:p>
          <a:p>
            <a:r>
              <a:rPr lang="en-US" altLang="en-US" dirty="0"/>
              <a:t>Scheduling</a:t>
            </a:r>
          </a:p>
          <a:p>
            <a:pPr lvl="1"/>
            <a:r>
              <a:rPr lang="en-US" altLang="en-US" sz="1600" dirty="0"/>
              <a:t>A new process enters queue </a:t>
            </a:r>
            <a:r>
              <a:rPr lang="en-US" altLang="en-US" sz="1600" i="1" dirty="0"/>
              <a:t>Q</a:t>
            </a:r>
            <a:r>
              <a:rPr lang="en-US" altLang="en-US" sz="1600" i="1" baseline="-25000" dirty="0"/>
              <a:t>0</a:t>
            </a:r>
            <a:r>
              <a:rPr lang="en-US" altLang="en-US" sz="1600" i="1" dirty="0"/>
              <a:t> </a:t>
            </a:r>
            <a:r>
              <a:rPr lang="en-US" altLang="en-US" sz="1600" dirty="0"/>
              <a:t>which is served</a:t>
            </a:r>
            <a:r>
              <a:rPr lang="en-US" altLang="en-US" sz="1600" i="1" dirty="0"/>
              <a:t> </a:t>
            </a:r>
            <a:r>
              <a:rPr lang="en-US" altLang="en-US" sz="1600" dirty="0"/>
              <a:t>in</a:t>
            </a:r>
            <a:r>
              <a:rPr lang="en-US" altLang="en-US" sz="1600" i="1" dirty="0"/>
              <a:t> </a:t>
            </a:r>
            <a:r>
              <a:rPr lang="en-US" altLang="en-US" sz="1600" dirty="0"/>
              <a:t>RR</a:t>
            </a:r>
          </a:p>
          <a:p>
            <a:pPr lvl="2"/>
            <a:r>
              <a:rPr lang="en-US" altLang="en-US" sz="1400" dirty="0"/>
              <a:t>When it gains CPU, the process receives 8 milliseconds</a:t>
            </a:r>
          </a:p>
          <a:p>
            <a:pPr lvl="2"/>
            <a:r>
              <a:rPr lang="en-US" altLang="en-US" sz="1400" dirty="0"/>
              <a:t>If it does not finish in 8 milliseconds, the process  is moved to queue </a:t>
            </a:r>
            <a:r>
              <a:rPr lang="en-US" altLang="en-US" sz="1400" i="1" dirty="0"/>
              <a:t>Q</a:t>
            </a:r>
            <a:r>
              <a:rPr lang="en-US" altLang="en-US" sz="1400" baseline="-25000" dirty="0"/>
              <a:t>1</a:t>
            </a:r>
            <a:endParaRPr lang="en-US" altLang="en-US" sz="1400" dirty="0"/>
          </a:p>
          <a:p>
            <a:pPr lvl="1"/>
            <a:r>
              <a:rPr lang="en-US" altLang="en-US" sz="1600" dirty="0"/>
              <a:t>At </a:t>
            </a:r>
            <a:r>
              <a:rPr lang="en-US" altLang="en-US" sz="1600" i="1" dirty="0"/>
              <a:t>Q</a:t>
            </a:r>
            <a:r>
              <a:rPr lang="en-US" altLang="en-US" sz="1600" baseline="-25000" dirty="0"/>
              <a:t>1</a:t>
            </a:r>
            <a:r>
              <a:rPr lang="en-US" altLang="en-US" sz="1600" dirty="0"/>
              <a:t> job is again served in RR and receives 16 additional milliseconds</a:t>
            </a:r>
          </a:p>
          <a:p>
            <a:pPr lvl="2"/>
            <a:r>
              <a:rPr lang="en-US" altLang="en-US" sz="1400" dirty="0"/>
              <a:t>If it still does not complete, it is preempted and moved to queue </a:t>
            </a:r>
            <a:r>
              <a:rPr lang="en-US" altLang="en-US" sz="1400" i="1" dirty="0"/>
              <a:t>Q</a:t>
            </a:r>
            <a:r>
              <a:rPr lang="en-US" altLang="en-US" sz="1400" baseline="-25000" dirty="0"/>
              <a:t>2</a:t>
            </a:r>
            <a:endParaRPr lang="en-US" altLang="en-US" sz="1400" dirty="0"/>
          </a:p>
        </p:txBody>
      </p:sp>
      <p:pic>
        <p:nvPicPr>
          <p:cNvPr id="59395" name="Picture 1">
            <a:extLst>
              <a:ext uri="{FF2B5EF4-FFF2-40B4-BE49-F238E27FC236}">
                <a16:creationId xmlns:a16="http://schemas.microsoft.com/office/drawing/2014/main" xmlns=""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8769" y="2673752"/>
            <a:ext cx="3344406" cy="203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647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xmlns=""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xmlns="" id="{2B71E613-2379-4021-8ED5-E283592561A9}"/>
              </a:ext>
            </a:extLst>
          </p:cNvPr>
          <p:cNvSpPr>
            <a:spLocks noGrp="1" noChangeArrowheads="1"/>
          </p:cNvSpPr>
          <p:nvPr>
            <p:ph type="body" idx="1"/>
          </p:nvPr>
        </p:nvSpPr>
        <p:spPr>
          <a:xfrm>
            <a:off x="774441" y="1122363"/>
            <a:ext cx="7788501" cy="4808537"/>
          </a:xfrm>
        </p:spPr>
        <p:txBody>
          <a:bodyPr/>
          <a:lstStyle/>
          <a:p>
            <a:r>
              <a:rPr lang="en-US" altLang="en-US" dirty="0"/>
              <a:t>CPU scheduling more complex when multiple CPUs are available</a:t>
            </a:r>
          </a:p>
          <a:p>
            <a:r>
              <a:rPr lang="en-US" altLang="en-US" dirty="0" err="1"/>
              <a:t>Multiprocess</a:t>
            </a:r>
            <a:r>
              <a:rPr lang="en-US" altLang="en-US" dirty="0"/>
              <a:t> may be any one of the following architectures:</a:t>
            </a:r>
            <a:endParaRPr lang="en-US" altLang="en-US" sz="800" dirty="0"/>
          </a:p>
          <a:p>
            <a:pPr lvl="1"/>
            <a:r>
              <a:rPr lang="en-US" altLang="en-US" dirty="0"/>
              <a:t>Multicore CPUs</a:t>
            </a:r>
          </a:p>
          <a:p>
            <a:pPr lvl="1"/>
            <a:r>
              <a:rPr lang="en-US" altLang="en-US" dirty="0"/>
              <a:t>Multithreaded cores</a:t>
            </a:r>
          </a:p>
          <a:p>
            <a:pPr lvl="1"/>
            <a:r>
              <a:rPr lang="en-US" altLang="en-US" dirty="0"/>
              <a:t>NUMA systems</a:t>
            </a:r>
          </a:p>
          <a:p>
            <a:pPr lvl="1"/>
            <a:r>
              <a:rPr lang="en-US" altLang="en-US" dirty="0"/>
              <a:t>Heterogeneous multiprocessing</a:t>
            </a:r>
          </a:p>
          <a:p>
            <a:pPr lvl="1"/>
            <a:endParaRPr lang="en-US" altLang="en-US" b="1" dirty="0">
              <a:solidFill>
                <a:srgbClr val="3366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xmlns="" id="{C7F1E55F-983C-47F8-ADBE-54E15FEFD9AB}"/>
              </a:ext>
            </a:extLst>
          </p:cNvPr>
          <p:cNvSpPr>
            <a:spLocks noGrp="1"/>
          </p:cNvSpPr>
          <p:nvPr>
            <p:ph type="title"/>
          </p:nvPr>
        </p:nvSpPr>
        <p:spPr>
          <a:xfrm>
            <a:off x="894080" y="1737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xmlns="" id="{7A08C823-220F-4189-B103-BC03391E7F6B}"/>
              </a:ext>
            </a:extLst>
          </p:cNvPr>
          <p:cNvSpPr>
            <a:spLocks noGrp="1"/>
          </p:cNvSpPr>
          <p:nvPr>
            <p:ph idx="1"/>
          </p:nvPr>
        </p:nvSpPr>
        <p:spPr/>
        <p:txBody>
          <a:bodyPr/>
          <a:lstStyle/>
          <a:p>
            <a:r>
              <a:rPr lang="en-US" altLang="en-US"/>
              <a:t>Symmetric multiprocessing (SMP) is where each processor is self scheduling.</a:t>
            </a:r>
          </a:p>
          <a:p>
            <a:r>
              <a:rPr lang="en-US" altLang="en-US"/>
              <a:t>All threads may be in a common ready queue (a)</a:t>
            </a:r>
          </a:p>
          <a:p>
            <a:r>
              <a:rPr lang="en-US" altLang="en-US"/>
              <a:t>Each processor may have its own private queue of threads (b)</a:t>
            </a:r>
          </a:p>
        </p:txBody>
      </p:sp>
      <p:pic>
        <p:nvPicPr>
          <p:cNvPr id="71683" name="Picture 3">
            <a:extLst>
              <a:ext uri="{FF2B5EF4-FFF2-40B4-BE49-F238E27FC236}">
                <a16:creationId xmlns:a16="http://schemas.microsoft.com/office/drawing/2014/main" xmlns=""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901950"/>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xmlns="" id="{4EE83DAD-0182-4281-9CC2-965A55B66551}"/>
              </a:ext>
            </a:extLst>
          </p:cNvPr>
          <p:cNvSpPr>
            <a:spLocks noGrp="1"/>
          </p:cNvSpPr>
          <p:nvPr>
            <p:ph type="title"/>
          </p:nvPr>
        </p:nvSpPr>
        <p:spPr>
          <a:xfrm>
            <a:off x="865188" y="121920"/>
            <a:ext cx="7821612" cy="575610"/>
          </a:xfrm>
        </p:spPr>
        <p:txBody>
          <a:bodyPr/>
          <a:lstStyle/>
          <a:p>
            <a:pPr eaLnBrk="1" hangingPunct="1"/>
            <a:r>
              <a:rPr lang="en-US" altLang="en-US" dirty="0"/>
              <a:t>Multicore Processors</a:t>
            </a:r>
          </a:p>
        </p:txBody>
      </p:sp>
      <p:sp>
        <p:nvSpPr>
          <p:cNvPr id="72706" name="Content Placeholder 2">
            <a:extLst>
              <a:ext uri="{FF2B5EF4-FFF2-40B4-BE49-F238E27FC236}">
                <a16:creationId xmlns:a16="http://schemas.microsoft.com/office/drawing/2014/main" xmlns="" id="{AEEE112F-E1F9-4A4D-91F5-E4A039580C88}"/>
              </a:ext>
            </a:extLst>
          </p:cNvPr>
          <p:cNvSpPr>
            <a:spLocks noGrp="1"/>
          </p:cNvSpPr>
          <p:nvPr>
            <p:ph idx="1"/>
          </p:nvPr>
        </p:nvSpPr>
        <p:spPr>
          <a:xfrm>
            <a:off x="802434" y="1020128"/>
            <a:ext cx="7669762" cy="4530725"/>
          </a:xfrm>
        </p:spPr>
        <p:txBody>
          <a:bodyPr/>
          <a:lstStyle/>
          <a:p>
            <a:r>
              <a:rPr lang="en-US" altLang="en-US" dirty="0"/>
              <a:t>Recent trend to place multiple processor cores on same physical chip</a:t>
            </a:r>
          </a:p>
          <a:p>
            <a:r>
              <a:rPr lang="en-US" altLang="en-US" dirty="0"/>
              <a:t>Faster and consumes less power</a:t>
            </a:r>
          </a:p>
          <a:p>
            <a:r>
              <a:rPr lang="en-US" altLang="en-US" dirty="0"/>
              <a:t>Multiple threads per core also growing</a:t>
            </a:r>
          </a:p>
          <a:p>
            <a:pPr lvl="1"/>
            <a:r>
              <a:rPr lang="en-US" altLang="en-US" dirty="0"/>
              <a:t>Takes advantage of memory stall to make progress on another thread while memory retrieve happens</a:t>
            </a:r>
          </a:p>
          <a:p>
            <a:r>
              <a:rPr lang="en-US" altLang="en-US" dirty="0"/>
              <a:t>Figure</a:t>
            </a:r>
          </a:p>
          <a:p>
            <a:pPr lvl="1"/>
            <a:endParaRPr lang="en-US" altLang="en-US" dirty="0"/>
          </a:p>
          <a:p>
            <a:pPr lvl="1">
              <a:buFont typeface="Monotype Sorts" pitchFamily="-84" charset="2"/>
              <a:buNone/>
            </a:pPr>
            <a:r>
              <a:rPr lang="en-US" altLang="en-US" dirty="0"/>
              <a:t> </a:t>
            </a:r>
          </a:p>
        </p:txBody>
      </p:sp>
      <p:pic>
        <p:nvPicPr>
          <p:cNvPr id="72707" name="Picture 1">
            <a:extLst>
              <a:ext uri="{FF2B5EF4-FFF2-40B4-BE49-F238E27FC236}">
                <a16:creationId xmlns:a16="http://schemas.microsoft.com/office/drawing/2014/main" xmlns=""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4737" y="3286760"/>
            <a:ext cx="5733565" cy="140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xmlns=""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Multithreaded Multicore System</a:t>
            </a:r>
          </a:p>
        </p:txBody>
      </p:sp>
      <p:sp>
        <p:nvSpPr>
          <p:cNvPr id="69634" name="Rectangle 3">
            <a:extLst>
              <a:ext uri="{FF2B5EF4-FFF2-40B4-BE49-F238E27FC236}">
                <a16:creationId xmlns:a16="http://schemas.microsoft.com/office/drawing/2014/main" xmlns="" id="{2B71E613-2379-4021-8ED5-E283592561A9}"/>
              </a:ext>
            </a:extLst>
          </p:cNvPr>
          <p:cNvSpPr>
            <a:spLocks noGrp="1" noChangeArrowheads="1"/>
          </p:cNvSpPr>
          <p:nvPr>
            <p:ph type="body" idx="1"/>
          </p:nvPr>
        </p:nvSpPr>
        <p:spPr>
          <a:xfrm>
            <a:off x="774441" y="1122363"/>
            <a:ext cx="7788501" cy="4808537"/>
          </a:xfrm>
        </p:spPr>
        <p:txBody>
          <a:bodyPr/>
          <a:lstStyle/>
          <a:p>
            <a:r>
              <a:rPr kumimoji="0" lang="en-US" altLang="en-US" dirty="0"/>
              <a:t>Each core has &gt; 1 hardware threads. </a:t>
            </a:r>
          </a:p>
          <a:p>
            <a:r>
              <a:rPr kumimoji="0" lang="en-US" altLang="en-US" dirty="0"/>
              <a:t>If one thread has a memory stall, switch to another thread!</a:t>
            </a:r>
          </a:p>
          <a:p>
            <a:r>
              <a:rPr kumimoji="0" lang="en-US" altLang="en-US" dirty="0"/>
              <a:t>Figure</a:t>
            </a:r>
          </a:p>
          <a:p>
            <a:endParaRPr kumimoji="0" lang="en-US" altLang="en-US" dirty="0"/>
          </a:p>
          <a:p>
            <a:endParaRPr kumimoji="0" lang="en-US" altLang="en-US" dirty="0"/>
          </a:p>
          <a:p>
            <a:pPr>
              <a:spcBef>
                <a:spcPct val="0"/>
              </a:spcBef>
              <a:buClrTx/>
              <a:buSzTx/>
              <a:buFontTx/>
              <a:buNone/>
            </a:pPr>
            <a:endParaRPr kumimoji="0" lang="en-US" altLang="en-US" dirty="0"/>
          </a:p>
          <a:p>
            <a:endParaRPr lang="en-US" altLang="en-US" dirty="0"/>
          </a:p>
        </p:txBody>
      </p:sp>
      <p:pic>
        <p:nvPicPr>
          <p:cNvPr id="4" name="Picture 2">
            <a:extLst>
              <a:ext uri="{FF2B5EF4-FFF2-40B4-BE49-F238E27FC236}">
                <a16:creationId xmlns:a16="http://schemas.microsoft.com/office/drawing/2014/main" xmlns="" id="{5E06ED42-4179-4AE5-A555-4A87568625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80" y="2408059"/>
            <a:ext cx="5927090" cy="14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828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xmlns="" id="{A98C968A-AF4F-450D-BAED-792FA6118868}"/>
              </a:ext>
            </a:extLst>
          </p:cNvPr>
          <p:cNvSpPr>
            <a:spLocks noGrp="1"/>
          </p:cNvSpPr>
          <p:nvPr>
            <p:ph idx="1"/>
          </p:nvPr>
        </p:nvSpPr>
        <p:spPr>
          <a:xfrm>
            <a:off x="806450" y="1046480"/>
            <a:ext cx="3775075" cy="4524693"/>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a:p>
            <a:r>
              <a:rPr lang="en-US" altLang="en-US" dirty="0"/>
              <a:t>On a quad-core system with 2 hardware threads per core, the operating system sees 8 logical processors.</a:t>
            </a:r>
          </a:p>
          <a:p>
            <a:endParaRPr lang="en-US" altLang="en-US" dirty="0"/>
          </a:p>
        </p:txBody>
      </p:sp>
      <p:pic>
        <p:nvPicPr>
          <p:cNvPr id="76803" name="Picture 3">
            <a:extLst>
              <a:ext uri="{FF2B5EF4-FFF2-40B4-BE49-F238E27FC236}">
                <a16:creationId xmlns:a16="http://schemas.microsoft.com/office/drawing/2014/main" xmlns=""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2863" y="1229360"/>
            <a:ext cx="3284537" cy="47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xmlns="" id="{4B1BCE2B-FB82-4DE4-8AC5-8A0BF114B3D4}"/>
              </a:ext>
            </a:extLst>
          </p:cNvPr>
          <p:cNvSpPr>
            <a:spLocks noGrp="1"/>
          </p:cNvSpPr>
          <p:nvPr>
            <p:ph type="title"/>
          </p:nvPr>
        </p:nvSpPr>
        <p:spPr>
          <a:xfrm>
            <a:off x="1166328" y="123751"/>
            <a:ext cx="7557796" cy="576262"/>
          </a:xfrm>
        </p:spPr>
        <p:txBody>
          <a:bodyPr/>
          <a:lstStyle/>
          <a:p>
            <a:pPr eaLnBrk="1" hangingPunct="1"/>
            <a:r>
              <a:rPr lang="en-US" altLang="en-US" dirty="0"/>
              <a:t>Multithreaded Multicore System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xmlns="" id="{FF506B49-8507-4B53-82D1-3323C7D17F8E}"/>
              </a:ext>
            </a:extLst>
          </p:cNvPr>
          <p:cNvSpPr>
            <a:spLocks noGrp="1"/>
          </p:cNvSpPr>
          <p:nvPr>
            <p:ph type="title"/>
          </p:nvPr>
        </p:nvSpPr>
        <p:spPr>
          <a:xfrm>
            <a:off x="1119188" y="91440"/>
            <a:ext cx="7567612" cy="653468"/>
          </a:xfrm>
        </p:spPr>
        <p:txBody>
          <a:bodyPr/>
          <a:lstStyle/>
          <a:p>
            <a:pPr eaLnBrk="1" hangingPunct="1"/>
            <a:r>
              <a:rPr lang="en-US" altLang="en-US" dirty="0"/>
              <a:t>NUMA and CPU Scheduling</a:t>
            </a:r>
          </a:p>
        </p:txBody>
      </p:sp>
      <p:pic>
        <p:nvPicPr>
          <p:cNvPr id="82946" name="Picture 1" descr="6_09.pdf">
            <a:extLst>
              <a:ext uri="{FF2B5EF4-FFF2-40B4-BE49-F238E27FC236}">
                <a16:creationId xmlns:a16="http://schemas.microsoft.com/office/drawing/2014/main" xmlns=""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8012" y="1869440"/>
            <a:ext cx="6021063" cy="366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xmlns="" id="{D8060294-AB44-4240-A269-8D0E3CF3A7C3}"/>
              </a:ext>
            </a:extLst>
          </p:cNvPr>
          <p:cNvSpPr txBox="1">
            <a:spLocks noChangeArrowheads="1"/>
          </p:cNvSpPr>
          <p:nvPr/>
        </p:nvSpPr>
        <p:spPr bwMode="auto">
          <a:xfrm>
            <a:off x="1119187" y="1049973"/>
            <a:ext cx="7278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mn-lt"/>
              </a:rPr>
              <a:t>If the operating system is </a:t>
            </a:r>
            <a:r>
              <a:rPr kumimoji="0" lang="en-US" altLang="en-US" b="1" dirty="0">
                <a:latin typeface="+mn-lt"/>
              </a:rPr>
              <a:t>NUMA-aware</a:t>
            </a:r>
            <a:r>
              <a:rPr kumimoji="0" lang="en-US" altLang="en-US" dirty="0">
                <a:latin typeface="+mn-lt"/>
              </a:rPr>
              <a:t>, it will assign memory closes to the CPU the thread is running on.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xmlns="" id="{E181A9CF-D82A-47BC-AB9C-DC9AFB414DC6}"/>
              </a:ext>
            </a:extLst>
          </p:cNvPr>
          <p:cNvSpPr>
            <a:spLocks noGrp="1" noChangeArrowheads="1"/>
          </p:cNvSpPr>
          <p:nvPr>
            <p:ph type="title"/>
          </p:nvPr>
        </p:nvSpPr>
        <p:spPr>
          <a:xfrm>
            <a:off x="1138238" y="142417"/>
            <a:ext cx="7548562" cy="576262"/>
          </a:xfrm>
        </p:spPr>
        <p:txBody>
          <a:bodyPr/>
          <a:lstStyle/>
          <a:p>
            <a:pPr eaLnBrk="1" hangingPunct="1"/>
            <a:r>
              <a:rPr lang="en-US" altLang="en-US" dirty="0"/>
              <a:t>Operating System Examples</a:t>
            </a:r>
          </a:p>
        </p:txBody>
      </p:sp>
      <p:sp>
        <p:nvSpPr>
          <p:cNvPr id="108546" name="Rectangle 3">
            <a:extLst>
              <a:ext uri="{FF2B5EF4-FFF2-40B4-BE49-F238E27FC236}">
                <a16:creationId xmlns:a16="http://schemas.microsoft.com/office/drawing/2014/main" xmlns="" id="{70A19F9C-142A-4E79-B8AA-6FCF25AA622F}"/>
              </a:ext>
            </a:extLst>
          </p:cNvPr>
          <p:cNvSpPr>
            <a:spLocks noGrp="1" noChangeArrowheads="1"/>
          </p:cNvSpPr>
          <p:nvPr>
            <p:ph type="body" idx="1"/>
          </p:nvPr>
        </p:nvSpPr>
        <p:spPr>
          <a:xfrm>
            <a:off x="849086" y="1109663"/>
            <a:ext cx="6750277" cy="3508375"/>
          </a:xfrm>
        </p:spPr>
        <p:txBody>
          <a:bodyPr/>
          <a:lstStyle/>
          <a:p>
            <a:r>
              <a:rPr lang="en-US" altLang="en-US" dirty="0"/>
              <a:t>Linux scheduling</a:t>
            </a:r>
          </a:p>
          <a:p>
            <a:r>
              <a:rPr lang="en-US" altLang="en-US" dirty="0"/>
              <a:t>Windows scheduling</a:t>
            </a:r>
          </a:p>
          <a:p>
            <a:r>
              <a:rPr lang="en-US" altLang="en-US" dirty="0"/>
              <a:t>Solaris scheduling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xmlns="" id="{AC8CABCD-F408-4385-AC6D-CB5E8038C31B}"/>
              </a:ext>
            </a:extLst>
          </p:cNvPr>
          <p:cNvSpPr>
            <a:spLocks noGrp="1" noChangeArrowheads="1"/>
          </p:cNvSpPr>
          <p:nvPr>
            <p:ph type="title"/>
          </p:nvPr>
        </p:nvSpPr>
        <p:spPr>
          <a:xfrm>
            <a:off x="457200" y="223450"/>
            <a:ext cx="8229600" cy="576262"/>
          </a:xfrm>
        </p:spPr>
        <p:txBody>
          <a:bodyPr/>
          <a:lstStyle/>
          <a:p>
            <a:pPr eaLnBrk="1" hangingPunct="1"/>
            <a:r>
              <a:rPr lang="en-US" altLang="en-US" dirty="0"/>
              <a:t>Basic Concepts</a:t>
            </a:r>
          </a:p>
        </p:txBody>
      </p:sp>
      <p:sp>
        <p:nvSpPr>
          <p:cNvPr id="11266" name="Rectangle 3">
            <a:extLst>
              <a:ext uri="{FF2B5EF4-FFF2-40B4-BE49-F238E27FC236}">
                <a16:creationId xmlns:a16="http://schemas.microsoft.com/office/drawing/2014/main" xmlns="" id="{B2D356C4-1B27-4D4C-8A80-D241E2CD7B36}"/>
              </a:ext>
            </a:extLst>
          </p:cNvPr>
          <p:cNvSpPr>
            <a:spLocks noGrp="1" noChangeArrowheads="1"/>
          </p:cNvSpPr>
          <p:nvPr>
            <p:ph type="body" idx="1"/>
          </p:nvPr>
        </p:nvSpPr>
        <p:spPr>
          <a:xfrm>
            <a:off x="841375" y="1274763"/>
            <a:ext cx="3978275" cy="5057775"/>
          </a:xfrm>
        </p:spPr>
        <p:txBody>
          <a:bodyPr/>
          <a:lstStyle/>
          <a:p>
            <a:r>
              <a:rPr lang="en-US" altLang="en-US" dirty="0"/>
              <a:t>Maximum CPU utilization obtained with multiprogramming</a:t>
            </a:r>
          </a:p>
          <a:p>
            <a:r>
              <a:rPr lang="en-US" altLang="en-US" dirty="0"/>
              <a:t>CPU–I/O Burst Cycle – Process execution consists of a </a:t>
            </a:r>
            <a:r>
              <a:rPr lang="en-US" altLang="en-US" b="1" dirty="0">
                <a:solidFill>
                  <a:srgbClr val="006699"/>
                </a:solidFill>
                <a:latin typeface="+mj-lt"/>
              </a:rPr>
              <a:t>cycle</a:t>
            </a:r>
            <a:r>
              <a:rPr lang="en-US" altLang="en-US" dirty="0"/>
              <a:t> of CPU execution and I/O wait</a:t>
            </a:r>
          </a:p>
          <a:p>
            <a:r>
              <a:rPr lang="en-US" altLang="en-US" b="1" dirty="0">
                <a:solidFill>
                  <a:srgbClr val="006699"/>
                </a:solidFill>
                <a:latin typeface="+mj-lt"/>
              </a:rPr>
              <a:t>CPU</a:t>
            </a:r>
            <a:r>
              <a:rPr lang="en-US" altLang="en-US" b="1" dirty="0">
                <a:solidFill>
                  <a:srgbClr val="3366FF"/>
                </a:solidFill>
              </a:rPr>
              <a:t> </a:t>
            </a:r>
            <a:r>
              <a:rPr lang="en-US" altLang="en-US" b="1" dirty="0">
                <a:solidFill>
                  <a:srgbClr val="006699"/>
                </a:solidFill>
                <a:latin typeface="+mj-lt"/>
              </a:rPr>
              <a:t>burst</a:t>
            </a:r>
            <a:r>
              <a:rPr lang="en-US" altLang="en-US" b="1" dirty="0">
                <a:solidFill>
                  <a:srgbClr val="3366FF"/>
                </a:solidFill>
              </a:rPr>
              <a:t> </a:t>
            </a:r>
            <a:r>
              <a:rPr lang="en-US" altLang="en-US" dirty="0"/>
              <a:t>followed by </a:t>
            </a:r>
            <a:r>
              <a:rPr lang="en-US" altLang="en-US" b="1" dirty="0">
                <a:solidFill>
                  <a:srgbClr val="006699"/>
                </a:solidFill>
                <a:latin typeface="+mj-lt"/>
              </a:rPr>
              <a:t>I/O burst</a:t>
            </a:r>
          </a:p>
          <a:p>
            <a:r>
              <a:rPr lang="en-US" altLang="en-US" dirty="0"/>
              <a:t>CPU burst distribution is of main concern</a:t>
            </a:r>
          </a:p>
          <a:p>
            <a:pPr>
              <a:buFont typeface="Monotype Sorts" pitchFamily="-84" charset="2"/>
              <a:buNone/>
            </a:pPr>
            <a:endParaRPr lang="en-US" altLang="en-US" dirty="0"/>
          </a:p>
        </p:txBody>
      </p:sp>
      <p:pic>
        <p:nvPicPr>
          <p:cNvPr id="11267" name="Picture 1">
            <a:extLst>
              <a:ext uri="{FF2B5EF4-FFF2-40B4-BE49-F238E27FC236}">
                <a16:creationId xmlns:a16="http://schemas.microsoft.com/office/drawing/2014/main" xmlns="" id="{42D4194B-20FB-49DE-95E2-D3F1F7D61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388" y="1169988"/>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xmlns="" id="{8169387F-9479-4DF2-BB9E-7943E278796F}"/>
              </a:ext>
            </a:extLst>
          </p:cNvPr>
          <p:cNvSpPr>
            <a:spLocks noGrp="1" noChangeArrowheads="1"/>
          </p:cNvSpPr>
          <p:nvPr>
            <p:ph type="title"/>
          </p:nvPr>
        </p:nvSpPr>
        <p:spPr>
          <a:xfrm>
            <a:off x="1011283" y="129823"/>
            <a:ext cx="7848600" cy="576262"/>
          </a:xfrm>
        </p:spPr>
        <p:txBody>
          <a:bodyPr/>
          <a:lstStyle/>
          <a:p>
            <a:pPr eaLnBrk="1" hangingPunct="1"/>
            <a:r>
              <a:rPr lang="en-US" altLang="en-US" sz="2800" dirty="0"/>
              <a:t>Linux Scheduling Through Version 2.5</a:t>
            </a:r>
          </a:p>
        </p:txBody>
      </p:sp>
      <p:sp>
        <p:nvSpPr>
          <p:cNvPr id="110594" name="Rectangle 3">
            <a:extLst>
              <a:ext uri="{FF2B5EF4-FFF2-40B4-BE49-F238E27FC236}">
                <a16:creationId xmlns:a16="http://schemas.microsoft.com/office/drawing/2014/main" xmlns="" id="{1C80CB74-75D9-44E9-B5BE-5FA82CDE499B}"/>
              </a:ext>
            </a:extLst>
          </p:cNvPr>
          <p:cNvSpPr>
            <a:spLocks noGrp="1" noChangeArrowheads="1"/>
          </p:cNvSpPr>
          <p:nvPr>
            <p:ph type="body" idx="1"/>
          </p:nvPr>
        </p:nvSpPr>
        <p:spPr>
          <a:xfrm>
            <a:off x="802433" y="1057262"/>
            <a:ext cx="7650687" cy="4733938"/>
          </a:xfrm>
        </p:spPr>
        <p:txBody>
          <a:bodyPr/>
          <a:lstStyle/>
          <a:p>
            <a:pPr>
              <a:lnSpc>
                <a:spcPct val="90000"/>
              </a:lnSpc>
            </a:pPr>
            <a:r>
              <a:rPr lang="en-US" altLang="en-US" sz="1600" dirty="0"/>
              <a:t>Prior to kernel version 2.5, ran variation of standard UNIX scheduling algorithm</a:t>
            </a:r>
          </a:p>
          <a:p>
            <a:pPr>
              <a:lnSpc>
                <a:spcPct val="90000"/>
              </a:lnSpc>
            </a:pPr>
            <a:r>
              <a:rPr lang="en-US" altLang="en-US" sz="1600" dirty="0"/>
              <a:t>Version 2.5 moved to constant order </a:t>
            </a:r>
            <a:r>
              <a:rPr lang="en-US" altLang="en-US" sz="1600" i="1" dirty="0"/>
              <a:t>O</a:t>
            </a:r>
            <a:r>
              <a:rPr lang="en-US" altLang="en-US" sz="1600" dirty="0"/>
              <a:t>(1) scheduling time</a:t>
            </a:r>
          </a:p>
          <a:p>
            <a:pPr lvl="1">
              <a:lnSpc>
                <a:spcPct val="90000"/>
              </a:lnSpc>
            </a:pPr>
            <a:r>
              <a:rPr lang="en-US" altLang="en-US" sz="1600" dirty="0"/>
              <a:t>Preemptive, priority based</a:t>
            </a:r>
          </a:p>
          <a:p>
            <a:pPr lvl="1">
              <a:lnSpc>
                <a:spcPct val="90000"/>
              </a:lnSpc>
            </a:pPr>
            <a:r>
              <a:rPr lang="en-US" altLang="en-US" sz="1600" dirty="0"/>
              <a:t>Two priority ranges: time-sharing and real-time</a:t>
            </a:r>
          </a:p>
          <a:p>
            <a:pPr lvl="1">
              <a:lnSpc>
                <a:spcPct val="90000"/>
              </a:lnSpc>
            </a:pPr>
            <a:r>
              <a:rPr lang="en-US" altLang="en-US" sz="1600" b="1" dirty="0"/>
              <a:t>Real-time </a:t>
            </a:r>
            <a:r>
              <a:rPr lang="en-US" altLang="en-US" sz="1600" dirty="0"/>
              <a:t>range from 0 to 99 and </a:t>
            </a:r>
            <a:r>
              <a:rPr lang="en-US" altLang="en-US" sz="1600" b="1" dirty="0"/>
              <a:t>nice </a:t>
            </a:r>
            <a:r>
              <a:rPr lang="en-US" altLang="en-US" sz="1600" dirty="0"/>
              <a:t>value from 100 to 140</a:t>
            </a:r>
          </a:p>
          <a:p>
            <a:pPr lvl="1">
              <a:lnSpc>
                <a:spcPct val="90000"/>
              </a:lnSpc>
            </a:pPr>
            <a:r>
              <a:rPr lang="en-US" altLang="en-US" sz="1600" dirty="0"/>
              <a:t>Map into  global priority with numerically lower values indicating higher priority</a:t>
            </a:r>
          </a:p>
          <a:p>
            <a:pPr lvl="1">
              <a:lnSpc>
                <a:spcPct val="90000"/>
              </a:lnSpc>
            </a:pPr>
            <a:r>
              <a:rPr lang="en-US" altLang="en-US" sz="1600" dirty="0"/>
              <a:t>Higher priority gets larger q</a:t>
            </a:r>
          </a:p>
          <a:p>
            <a:pPr lvl="1">
              <a:lnSpc>
                <a:spcPct val="90000"/>
              </a:lnSpc>
            </a:pPr>
            <a:r>
              <a:rPr lang="en-US" altLang="en-US" sz="1600" dirty="0"/>
              <a:t>Task run-able as long as time left in time slice (</a:t>
            </a:r>
            <a:r>
              <a:rPr lang="en-US" altLang="en-US" sz="1700" b="1" dirty="0">
                <a:solidFill>
                  <a:srgbClr val="006699"/>
                </a:solidFill>
                <a:latin typeface="+mj-lt"/>
              </a:rPr>
              <a:t>active</a:t>
            </a:r>
            <a:r>
              <a:rPr lang="en-US" altLang="en-US" sz="1600" dirty="0"/>
              <a:t>)</a:t>
            </a:r>
          </a:p>
          <a:p>
            <a:pPr lvl="1">
              <a:lnSpc>
                <a:spcPct val="90000"/>
              </a:lnSpc>
            </a:pPr>
            <a:r>
              <a:rPr lang="en-US" altLang="en-US" sz="1600" dirty="0"/>
              <a:t>If no time left (</a:t>
            </a:r>
            <a:r>
              <a:rPr lang="en-US" altLang="en-US" sz="1700" b="1" dirty="0">
                <a:solidFill>
                  <a:srgbClr val="006699"/>
                </a:solidFill>
                <a:latin typeface="+mj-lt"/>
              </a:rPr>
              <a:t>expired</a:t>
            </a:r>
            <a:r>
              <a:rPr lang="en-US" altLang="en-US" sz="1600" dirty="0"/>
              <a:t>), not run-able until all other tasks use their slices</a:t>
            </a:r>
          </a:p>
          <a:p>
            <a:pPr lvl="1">
              <a:lnSpc>
                <a:spcPct val="90000"/>
              </a:lnSpc>
            </a:pPr>
            <a:r>
              <a:rPr lang="en-US" altLang="en-US" sz="1600" dirty="0"/>
              <a:t>All run-able tasks tracked in per-CPU </a:t>
            </a:r>
            <a:r>
              <a:rPr lang="en-US" altLang="en-US" sz="1700" b="1" dirty="0" err="1">
                <a:solidFill>
                  <a:srgbClr val="006699"/>
                </a:solidFill>
                <a:latin typeface="+mj-lt"/>
              </a:rPr>
              <a:t>runqueue</a:t>
            </a:r>
            <a:r>
              <a:rPr lang="en-US" altLang="en-US" sz="1600" b="1" dirty="0">
                <a:solidFill>
                  <a:srgbClr val="3366FF"/>
                </a:solidFill>
              </a:rPr>
              <a:t> </a:t>
            </a:r>
            <a:r>
              <a:rPr lang="en-US" altLang="en-US" sz="1600" dirty="0"/>
              <a:t>data structure</a:t>
            </a:r>
          </a:p>
          <a:p>
            <a:pPr lvl="2">
              <a:lnSpc>
                <a:spcPct val="90000"/>
              </a:lnSpc>
            </a:pPr>
            <a:r>
              <a:rPr lang="en-US" altLang="en-US" sz="1600" dirty="0"/>
              <a:t>Two priority arrays (active, expired)</a:t>
            </a:r>
          </a:p>
          <a:p>
            <a:pPr lvl="2">
              <a:lnSpc>
                <a:spcPct val="90000"/>
              </a:lnSpc>
            </a:pPr>
            <a:r>
              <a:rPr lang="en-US" altLang="en-US" sz="1600" dirty="0"/>
              <a:t>Tasks indexed by priority</a:t>
            </a:r>
          </a:p>
          <a:p>
            <a:pPr lvl="2">
              <a:lnSpc>
                <a:spcPct val="90000"/>
              </a:lnSpc>
            </a:pPr>
            <a:r>
              <a:rPr lang="en-US" altLang="en-US" sz="1600" dirty="0"/>
              <a:t>When no more active, arrays are exchanged</a:t>
            </a:r>
          </a:p>
          <a:p>
            <a:pPr lvl="1">
              <a:lnSpc>
                <a:spcPct val="90000"/>
              </a:lnSpc>
            </a:pPr>
            <a:r>
              <a:rPr lang="en-US" altLang="en-US" sz="1600" dirty="0"/>
              <a:t>Worked well, but poor response times for interactive processes</a:t>
            </a:r>
          </a:p>
          <a:p>
            <a:pPr>
              <a:lnSpc>
                <a:spcPct val="90000"/>
              </a:lnSpc>
              <a:buFont typeface="Monotype Sorts" pitchFamily="-84" charset="2"/>
              <a:buNone/>
            </a:pPr>
            <a:endParaRPr lang="en-US"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xmlns="" id="{72308EB8-7072-4BEA-AF27-9B27AEE14DED}"/>
              </a:ext>
            </a:extLst>
          </p:cNvPr>
          <p:cNvSpPr>
            <a:spLocks noGrp="1" noChangeArrowheads="1"/>
          </p:cNvSpPr>
          <p:nvPr>
            <p:ph type="title"/>
          </p:nvPr>
        </p:nvSpPr>
        <p:spPr>
          <a:xfrm>
            <a:off x="1423952" y="161908"/>
            <a:ext cx="7594600" cy="576262"/>
          </a:xfrm>
        </p:spPr>
        <p:txBody>
          <a:bodyPr/>
          <a:lstStyle/>
          <a:p>
            <a:pPr eaLnBrk="1" hangingPunct="1"/>
            <a:r>
              <a:rPr lang="en-US" altLang="en-US" dirty="0"/>
              <a:t>Linux Scheduling in Version 2.6.23 +</a:t>
            </a:r>
          </a:p>
        </p:txBody>
      </p:sp>
      <p:sp>
        <p:nvSpPr>
          <p:cNvPr id="112642" name="Rectangle 3">
            <a:extLst>
              <a:ext uri="{FF2B5EF4-FFF2-40B4-BE49-F238E27FC236}">
                <a16:creationId xmlns:a16="http://schemas.microsoft.com/office/drawing/2014/main" xmlns="" id="{2B145118-E234-40BA-B90B-2874CDDAE191}"/>
              </a:ext>
            </a:extLst>
          </p:cNvPr>
          <p:cNvSpPr>
            <a:spLocks noGrp="1" noChangeArrowheads="1"/>
          </p:cNvSpPr>
          <p:nvPr>
            <p:ph type="body" idx="1"/>
          </p:nvPr>
        </p:nvSpPr>
        <p:spPr>
          <a:xfrm>
            <a:off x="783773" y="1063481"/>
            <a:ext cx="7865703" cy="5071253"/>
          </a:xfrm>
        </p:spPr>
        <p:txBody>
          <a:bodyPr/>
          <a:lstStyle/>
          <a:p>
            <a:pPr>
              <a:lnSpc>
                <a:spcPct val="90000"/>
              </a:lnSpc>
            </a:pPr>
            <a:r>
              <a:rPr lang="en-US" altLang="en-US" b="1" dirty="0">
                <a:solidFill>
                  <a:srgbClr val="006699"/>
                </a:solidFill>
                <a:latin typeface="+mj-lt"/>
              </a:rPr>
              <a:t>Completely Fair Scheduler (CFS)</a:t>
            </a:r>
          </a:p>
          <a:p>
            <a:pPr>
              <a:lnSpc>
                <a:spcPct val="90000"/>
              </a:lnSpc>
            </a:pPr>
            <a:r>
              <a:rPr lang="en-US" altLang="en-US" b="1" dirty="0">
                <a:latin typeface="+mj-lt"/>
              </a:rPr>
              <a:t>Scheduling classes</a:t>
            </a:r>
          </a:p>
          <a:p>
            <a:pPr lvl="1">
              <a:lnSpc>
                <a:spcPct val="90000"/>
              </a:lnSpc>
            </a:pPr>
            <a:r>
              <a:rPr lang="en-US" altLang="en-US" dirty="0"/>
              <a:t>Each has specific priority</a:t>
            </a:r>
          </a:p>
          <a:p>
            <a:pPr lvl="1">
              <a:lnSpc>
                <a:spcPct val="90000"/>
              </a:lnSpc>
            </a:pPr>
            <a:r>
              <a:rPr lang="en-US" altLang="en-US" dirty="0"/>
              <a:t>Scheduler picks highest priority task in highest scheduling class</a:t>
            </a:r>
          </a:p>
          <a:p>
            <a:pPr lvl="1">
              <a:lnSpc>
                <a:spcPct val="90000"/>
              </a:lnSpc>
            </a:pPr>
            <a:r>
              <a:rPr lang="en-US" altLang="en-US" dirty="0"/>
              <a:t>Rather than quantum based on fixed time allotments, based on proportion of CPU time</a:t>
            </a:r>
          </a:p>
          <a:p>
            <a:pPr lvl="1">
              <a:lnSpc>
                <a:spcPct val="90000"/>
              </a:lnSpc>
            </a:pPr>
            <a:r>
              <a:rPr lang="en-US" altLang="en-US" dirty="0"/>
              <a:t>Two scheduling classes included, others can be added</a:t>
            </a:r>
          </a:p>
          <a:p>
            <a:pPr marL="1095375" lvl="2" indent="-239713">
              <a:lnSpc>
                <a:spcPct val="90000"/>
              </a:lnSpc>
              <a:buFont typeface="Arial" panose="020B0604020202020204" pitchFamily="34" charset="0"/>
              <a:buAutoNum type="arabicPeriod"/>
            </a:pPr>
            <a:r>
              <a:rPr lang="en-US" altLang="en-US" dirty="0"/>
              <a:t>default</a:t>
            </a:r>
          </a:p>
          <a:p>
            <a:pPr marL="1095375" lvl="2" indent="-239713">
              <a:lnSpc>
                <a:spcPct val="90000"/>
              </a:lnSpc>
              <a:buFont typeface="Arial" panose="020B0604020202020204" pitchFamily="34" charset="0"/>
              <a:buAutoNum type="arabicPeriod"/>
            </a:pPr>
            <a:r>
              <a:rPr lang="en-US" altLang="en-US" dirty="0"/>
              <a:t>real-time</a:t>
            </a:r>
          </a:p>
          <a:p>
            <a:pPr marL="457200" lvl="1" indent="0">
              <a:lnSpc>
                <a:spcPct val="90000"/>
              </a:lnSpc>
              <a:buNone/>
            </a:pPr>
            <a:endParaRPr lang="en-US" altLang="en-US" dirty="0"/>
          </a:p>
        </p:txBody>
      </p:sp>
    </p:spTree>
    <p:extLst>
      <p:ext uri="{BB962C8B-B14F-4D97-AF65-F5344CB8AC3E}">
        <p14:creationId xmlns:p14="http://schemas.microsoft.com/office/powerpoint/2010/main" val="1240894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xmlns="" id="{72308EB8-7072-4BEA-AF27-9B27AEE14DED}"/>
              </a:ext>
            </a:extLst>
          </p:cNvPr>
          <p:cNvSpPr>
            <a:spLocks noGrp="1" noChangeArrowheads="1"/>
          </p:cNvSpPr>
          <p:nvPr>
            <p:ph type="title"/>
          </p:nvPr>
        </p:nvSpPr>
        <p:spPr>
          <a:xfrm>
            <a:off x="1332512" y="69396"/>
            <a:ext cx="7594600" cy="576262"/>
          </a:xfrm>
        </p:spPr>
        <p:txBody>
          <a:bodyPr/>
          <a:lstStyle/>
          <a:p>
            <a:pPr eaLnBrk="1" hangingPunct="1"/>
            <a:r>
              <a:rPr lang="en-US" altLang="en-US" sz="2400" dirty="0"/>
              <a:t>Linux Scheduling in Version 2.6.23 + (Cont.)</a:t>
            </a:r>
          </a:p>
        </p:txBody>
      </p:sp>
      <p:sp>
        <p:nvSpPr>
          <p:cNvPr id="112642" name="Rectangle 3">
            <a:extLst>
              <a:ext uri="{FF2B5EF4-FFF2-40B4-BE49-F238E27FC236}">
                <a16:creationId xmlns:a16="http://schemas.microsoft.com/office/drawing/2014/main" xmlns="" id="{2B145118-E234-40BA-B90B-2874CDDAE191}"/>
              </a:ext>
            </a:extLst>
          </p:cNvPr>
          <p:cNvSpPr>
            <a:spLocks noGrp="1" noChangeArrowheads="1"/>
          </p:cNvSpPr>
          <p:nvPr>
            <p:ph type="body" idx="1"/>
          </p:nvPr>
        </p:nvSpPr>
        <p:spPr>
          <a:xfrm>
            <a:off x="783773" y="951721"/>
            <a:ext cx="7205195" cy="4943753"/>
          </a:xfrm>
        </p:spPr>
        <p:txBody>
          <a:bodyPr/>
          <a:lstStyle/>
          <a:p>
            <a:pPr>
              <a:lnSpc>
                <a:spcPct val="90000"/>
              </a:lnSpc>
            </a:pPr>
            <a:r>
              <a:rPr lang="en-US" altLang="en-US" dirty="0"/>
              <a:t>Quantum calculated based on </a:t>
            </a:r>
            <a:r>
              <a:rPr lang="en-US" altLang="en-US" b="1" dirty="0">
                <a:solidFill>
                  <a:srgbClr val="006699"/>
                </a:solidFill>
                <a:latin typeface="+mj-lt"/>
              </a:rPr>
              <a:t>nice value </a:t>
            </a:r>
            <a:r>
              <a:rPr lang="en-US" altLang="en-US" dirty="0"/>
              <a:t>from -20 to +19</a:t>
            </a:r>
          </a:p>
          <a:p>
            <a:pPr lvl="1">
              <a:lnSpc>
                <a:spcPct val="90000"/>
              </a:lnSpc>
            </a:pPr>
            <a:r>
              <a:rPr lang="en-US" altLang="en-US" dirty="0"/>
              <a:t>Lower value is higher priority</a:t>
            </a:r>
          </a:p>
          <a:p>
            <a:pPr lvl="1">
              <a:lnSpc>
                <a:spcPct val="90000"/>
              </a:lnSpc>
            </a:pPr>
            <a:r>
              <a:rPr lang="en-US" altLang="en-US" dirty="0"/>
              <a:t>Calculates </a:t>
            </a:r>
            <a:r>
              <a:rPr lang="en-US" altLang="en-US" b="1" dirty="0">
                <a:solidFill>
                  <a:srgbClr val="006699"/>
                </a:solidFill>
                <a:latin typeface="+mj-lt"/>
              </a:rPr>
              <a:t>target latency </a:t>
            </a:r>
            <a:r>
              <a:rPr lang="en-US" altLang="en-US" dirty="0"/>
              <a:t>– interval of time during which task should run at least once</a:t>
            </a:r>
          </a:p>
          <a:p>
            <a:pPr lvl="1">
              <a:lnSpc>
                <a:spcPct val="90000"/>
              </a:lnSpc>
            </a:pPr>
            <a:r>
              <a:rPr lang="en-US" altLang="en-US" dirty="0"/>
              <a:t>Target latency can increase if say number of active tasks increases</a:t>
            </a:r>
          </a:p>
          <a:p>
            <a:pPr>
              <a:lnSpc>
                <a:spcPct val="90000"/>
              </a:lnSpc>
            </a:pPr>
            <a:r>
              <a:rPr lang="en-US" altLang="en-US" dirty="0"/>
              <a:t>CFS scheduler maintains per task </a:t>
            </a:r>
            <a:r>
              <a:rPr lang="en-US" altLang="en-US" b="1" dirty="0">
                <a:solidFill>
                  <a:srgbClr val="006699"/>
                </a:solidFill>
                <a:latin typeface="+mj-lt"/>
              </a:rPr>
              <a:t>virtual run time </a:t>
            </a:r>
            <a:r>
              <a:rPr lang="en-US" altLang="en-US" dirty="0"/>
              <a:t>in variable </a:t>
            </a:r>
            <a:r>
              <a:rPr lang="en-US" altLang="en-US" b="1" dirty="0" err="1">
                <a:latin typeface="Courier New" panose="02070309020205020404" pitchFamily="49" charset="0"/>
              </a:rPr>
              <a:t>vruntime</a:t>
            </a:r>
            <a:endParaRPr lang="en-US" altLang="en-US" b="1" dirty="0">
              <a:latin typeface="Courier New" panose="02070309020205020404" pitchFamily="49" charset="0"/>
            </a:endParaRPr>
          </a:p>
          <a:p>
            <a:pPr lvl="1">
              <a:lnSpc>
                <a:spcPct val="90000"/>
              </a:lnSpc>
            </a:pPr>
            <a:r>
              <a:rPr lang="en-US" altLang="en-US" dirty="0"/>
              <a:t>Associated with decay factor based on priority of task – lower priority is higher decay rate</a:t>
            </a:r>
          </a:p>
          <a:p>
            <a:pPr lvl="1">
              <a:lnSpc>
                <a:spcPct val="90000"/>
              </a:lnSpc>
            </a:pPr>
            <a:r>
              <a:rPr lang="en-US" altLang="en-US" dirty="0"/>
              <a:t>Normal default priority yields virtual run time = actual run time</a:t>
            </a:r>
          </a:p>
          <a:p>
            <a:pPr>
              <a:lnSpc>
                <a:spcPct val="90000"/>
              </a:lnSpc>
            </a:pPr>
            <a:r>
              <a:rPr lang="en-US" altLang="en-US" dirty="0"/>
              <a:t>To decide next task to run, scheduler picks task with lowest virtual run time</a:t>
            </a:r>
          </a:p>
          <a:p>
            <a:pPr lvl="1">
              <a:lnSpc>
                <a:spcPct val="90000"/>
              </a:lnSpc>
            </a:pPr>
            <a:endParaRPr lang="en-US" altLang="en-US" dirty="0"/>
          </a:p>
          <a:p>
            <a:pPr marL="1095375" lvl="2" indent="-239713">
              <a:lnSpc>
                <a:spcPct val="90000"/>
              </a:lnSpc>
            </a:pPr>
            <a:endParaRPr lang="en-US" altLang="en-US" sz="1600" dirty="0"/>
          </a:p>
          <a:p>
            <a:pPr lvl="1">
              <a:lnSpc>
                <a:spcPct val="90000"/>
              </a:lnSpc>
            </a:pPr>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xmlns="" id="{77CC9487-DADE-43D0-8ECA-52F4E44EB927}"/>
              </a:ext>
            </a:extLst>
          </p:cNvPr>
          <p:cNvSpPr>
            <a:spLocks noGrp="1"/>
          </p:cNvSpPr>
          <p:nvPr>
            <p:ph type="title"/>
          </p:nvPr>
        </p:nvSpPr>
        <p:spPr>
          <a:xfrm>
            <a:off x="457200" y="137390"/>
            <a:ext cx="8229600" cy="576262"/>
          </a:xfrm>
        </p:spPr>
        <p:txBody>
          <a:bodyPr/>
          <a:lstStyle/>
          <a:p>
            <a:r>
              <a:rPr lang="en-US" altLang="en-US" dirty="0"/>
              <a:t>Linux Scheduling (Cont.)</a:t>
            </a:r>
          </a:p>
        </p:txBody>
      </p:sp>
      <p:sp>
        <p:nvSpPr>
          <p:cNvPr id="116738" name="Content Placeholder 2">
            <a:extLst>
              <a:ext uri="{FF2B5EF4-FFF2-40B4-BE49-F238E27FC236}">
                <a16:creationId xmlns:a16="http://schemas.microsoft.com/office/drawing/2014/main" xmlns="" id="{E02DB423-4929-4748-A706-EFB4B1D0D838}"/>
              </a:ext>
            </a:extLst>
          </p:cNvPr>
          <p:cNvSpPr>
            <a:spLocks noGrp="1"/>
          </p:cNvSpPr>
          <p:nvPr>
            <p:ph idx="1"/>
          </p:nvPr>
        </p:nvSpPr>
        <p:spPr>
          <a:xfrm>
            <a:off x="882650" y="1022668"/>
            <a:ext cx="7791450" cy="4530725"/>
          </a:xfrm>
        </p:spPr>
        <p:txBody>
          <a:bodyPr/>
          <a:lstStyle/>
          <a:p>
            <a:r>
              <a:rPr lang="en-US" altLang="en-US" dirty="0"/>
              <a:t>Real-time scheduling according to POSIX.1b</a:t>
            </a:r>
          </a:p>
          <a:p>
            <a:pPr lvl="1"/>
            <a:r>
              <a:rPr lang="en-US" altLang="en-US" dirty="0"/>
              <a:t>Real-time tasks have static priorities</a:t>
            </a:r>
          </a:p>
          <a:p>
            <a:r>
              <a:rPr lang="en-US" altLang="en-US" dirty="0"/>
              <a:t>Real-time plus normal map into global priority scheme</a:t>
            </a:r>
          </a:p>
          <a:p>
            <a:r>
              <a:rPr lang="en-US" altLang="en-US" dirty="0"/>
              <a:t>Nice value of -20 maps to global priority 100</a:t>
            </a:r>
          </a:p>
          <a:p>
            <a:r>
              <a:rPr lang="en-US" altLang="en-US" dirty="0"/>
              <a:t>Nice value of +19 maps to priority 139</a:t>
            </a:r>
          </a:p>
          <a:p>
            <a:endParaRPr lang="en-US" altLang="en-US" dirty="0"/>
          </a:p>
        </p:txBody>
      </p:sp>
      <p:pic>
        <p:nvPicPr>
          <p:cNvPr id="116739" name="Picture 1" descr="Screen Shot 2012-12-17 at 9.28.34 PM.png">
            <a:extLst>
              <a:ext uri="{FF2B5EF4-FFF2-40B4-BE49-F238E27FC236}">
                <a16:creationId xmlns:a16="http://schemas.microsoft.com/office/drawing/2014/main" xmlns="" id="{962147AC-858B-4382-8168-1FA988CFB0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6240" y="3081004"/>
            <a:ext cx="5522913" cy="154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xmlns="" id="{15E5355E-AE48-4BA0-9903-BD07675EB4FA}"/>
              </a:ext>
            </a:extLst>
          </p:cNvPr>
          <p:cNvSpPr>
            <a:spLocks noGrp="1"/>
          </p:cNvSpPr>
          <p:nvPr>
            <p:ph type="title"/>
          </p:nvPr>
        </p:nvSpPr>
        <p:spPr>
          <a:xfrm>
            <a:off x="457200" y="228830"/>
            <a:ext cx="8229600" cy="576262"/>
          </a:xfrm>
        </p:spPr>
        <p:txBody>
          <a:bodyPr/>
          <a:lstStyle/>
          <a:p>
            <a:r>
              <a:rPr lang="en-US" altLang="en-US" dirty="0"/>
              <a:t>Linux Scheduling (Cont.)</a:t>
            </a:r>
          </a:p>
        </p:txBody>
      </p:sp>
      <p:sp>
        <p:nvSpPr>
          <p:cNvPr id="117762" name="Content Placeholder 2">
            <a:extLst>
              <a:ext uri="{FF2B5EF4-FFF2-40B4-BE49-F238E27FC236}">
                <a16:creationId xmlns:a16="http://schemas.microsoft.com/office/drawing/2014/main" xmlns="" id="{A42B57D8-264F-4D4F-9A5A-A9E3DC09C54C}"/>
              </a:ext>
            </a:extLst>
          </p:cNvPr>
          <p:cNvSpPr>
            <a:spLocks noGrp="1"/>
          </p:cNvSpPr>
          <p:nvPr>
            <p:ph idx="1"/>
          </p:nvPr>
        </p:nvSpPr>
        <p:spPr>
          <a:xfrm>
            <a:off x="882650" y="1144588"/>
            <a:ext cx="7791450" cy="4530725"/>
          </a:xfrm>
        </p:spPr>
        <p:txBody>
          <a:bodyPr/>
          <a:lstStyle/>
          <a:p>
            <a:r>
              <a:rPr lang="en-US" altLang="en-US" dirty="0"/>
              <a:t>Linux supports load balancing, but is also NUMA-aware.</a:t>
            </a:r>
          </a:p>
          <a:p>
            <a:r>
              <a:rPr lang="en-US" altLang="en-US" b="1" dirty="0"/>
              <a:t>Scheduling domain </a:t>
            </a:r>
            <a:r>
              <a:rPr lang="en-US" altLang="en-US" dirty="0"/>
              <a:t>is a set of CPU cores that can be balanced against one another. </a:t>
            </a:r>
          </a:p>
          <a:p>
            <a:r>
              <a:rPr lang="en-US" altLang="en-US" dirty="0"/>
              <a:t>Domains are organized by what they share (i.e., cache memory.) Goal is to keep threads from migrating between domains.</a:t>
            </a:r>
          </a:p>
        </p:txBody>
      </p:sp>
      <p:pic>
        <p:nvPicPr>
          <p:cNvPr id="117763" name="Picture 1">
            <a:extLst>
              <a:ext uri="{FF2B5EF4-FFF2-40B4-BE49-F238E27FC236}">
                <a16:creationId xmlns:a16="http://schemas.microsoft.com/office/drawing/2014/main" xmlns="" id="{419DDE73-3A6B-402B-AD36-41FFBDF50E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3271838"/>
            <a:ext cx="39814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xmlns="" id="{57846D64-B929-4C0F-B0F2-2317AECF5035}"/>
              </a:ext>
            </a:extLst>
          </p:cNvPr>
          <p:cNvSpPr>
            <a:spLocks noGrp="1"/>
          </p:cNvSpPr>
          <p:nvPr>
            <p:ph type="title"/>
          </p:nvPr>
        </p:nvSpPr>
        <p:spPr>
          <a:xfrm>
            <a:off x="457200" y="114477"/>
            <a:ext cx="8229600" cy="576262"/>
          </a:xfrm>
        </p:spPr>
        <p:txBody>
          <a:bodyPr/>
          <a:lstStyle/>
          <a:p>
            <a:r>
              <a:rPr lang="en-US" altLang="en-US" dirty="0"/>
              <a:t>Windows Scheduling</a:t>
            </a:r>
          </a:p>
        </p:txBody>
      </p:sp>
      <p:sp>
        <p:nvSpPr>
          <p:cNvPr id="118786" name="Content Placeholder 2">
            <a:extLst>
              <a:ext uri="{FF2B5EF4-FFF2-40B4-BE49-F238E27FC236}">
                <a16:creationId xmlns:a16="http://schemas.microsoft.com/office/drawing/2014/main" xmlns="" id="{0F277E99-A9C4-42A6-8C98-C4958ADB5423}"/>
              </a:ext>
            </a:extLst>
          </p:cNvPr>
          <p:cNvSpPr>
            <a:spLocks noGrp="1"/>
          </p:cNvSpPr>
          <p:nvPr>
            <p:ph idx="1"/>
          </p:nvPr>
        </p:nvSpPr>
        <p:spPr>
          <a:xfrm>
            <a:off x="913905" y="1024414"/>
            <a:ext cx="6371617" cy="4341812"/>
          </a:xfrm>
        </p:spPr>
        <p:txBody>
          <a:bodyPr/>
          <a:lstStyle/>
          <a:p>
            <a:r>
              <a:rPr lang="en-US" altLang="en-US" dirty="0"/>
              <a:t>Windows uses priority-based preemptive scheduling</a:t>
            </a:r>
          </a:p>
          <a:p>
            <a:r>
              <a:rPr lang="en-US" altLang="en-US" dirty="0"/>
              <a:t>Highest-priority thread runs next</a:t>
            </a:r>
          </a:p>
          <a:p>
            <a:r>
              <a:rPr lang="en-US" altLang="en-US" b="1" dirty="0">
                <a:solidFill>
                  <a:srgbClr val="006699"/>
                </a:solidFill>
                <a:latin typeface="+mj-lt"/>
              </a:rPr>
              <a:t>Dispatcher</a:t>
            </a:r>
            <a:r>
              <a:rPr lang="en-US" altLang="en-US" i="1" dirty="0"/>
              <a:t> </a:t>
            </a:r>
            <a:r>
              <a:rPr lang="en-US" altLang="en-US" dirty="0"/>
              <a:t>is scheduler</a:t>
            </a:r>
          </a:p>
          <a:p>
            <a:r>
              <a:rPr lang="en-US" altLang="en-US" dirty="0"/>
              <a:t>Thread runs until (1) blocks, (2) uses time slice, (3) preempted by higher-priority thread</a:t>
            </a:r>
          </a:p>
          <a:p>
            <a:r>
              <a:rPr lang="en-US" altLang="en-US" dirty="0"/>
              <a:t>Real-time threads can preempt non-real-time</a:t>
            </a:r>
          </a:p>
          <a:p>
            <a:r>
              <a:rPr lang="en-US" altLang="en-US" dirty="0"/>
              <a:t>32-level priority scheme</a:t>
            </a:r>
          </a:p>
          <a:p>
            <a:r>
              <a:rPr lang="en-US" altLang="en-US" b="1" dirty="0">
                <a:solidFill>
                  <a:srgbClr val="006699"/>
                </a:solidFill>
                <a:latin typeface="+mj-lt"/>
              </a:rPr>
              <a:t>Variable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 1-15, </a:t>
            </a:r>
            <a:r>
              <a:rPr lang="en-US" altLang="en-US" b="1" dirty="0">
                <a:solidFill>
                  <a:srgbClr val="006699"/>
                </a:solidFill>
                <a:latin typeface="+mj-lt"/>
              </a:rPr>
              <a:t>real-time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a:t>
            </a:r>
            <a:r>
              <a:rPr lang="en-US" altLang="en-US" b="1" dirty="0">
                <a:solidFill>
                  <a:srgbClr val="3366FF"/>
                </a:solidFill>
              </a:rPr>
              <a:t> </a:t>
            </a:r>
            <a:r>
              <a:rPr lang="en-US" altLang="en-US" dirty="0"/>
              <a:t>16-31</a:t>
            </a:r>
          </a:p>
          <a:p>
            <a:r>
              <a:rPr lang="en-US" altLang="en-US" dirty="0"/>
              <a:t>Priority 0 is memory-management thread</a:t>
            </a:r>
          </a:p>
          <a:p>
            <a:r>
              <a:rPr lang="en-US" altLang="en-US" dirty="0"/>
              <a:t>Queue for each priority</a:t>
            </a:r>
          </a:p>
          <a:p>
            <a:r>
              <a:rPr lang="en-US" altLang="en-US" dirty="0"/>
              <a:t>If no run-able thread, runs </a:t>
            </a:r>
            <a:r>
              <a:rPr lang="en-US" altLang="en-US" b="1" dirty="0">
                <a:solidFill>
                  <a:srgbClr val="006699"/>
                </a:solidFill>
                <a:latin typeface="+mj-lt"/>
              </a:rPr>
              <a:t>idle</a:t>
            </a:r>
            <a:r>
              <a:rPr lang="en-US" altLang="en-US" b="1" dirty="0">
                <a:solidFill>
                  <a:srgbClr val="3366FF"/>
                </a:solidFill>
              </a:rPr>
              <a:t> </a:t>
            </a:r>
            <a:r>
              <a:rPr lang="en-US" altLang="en-US" b="1" dirty="0">
                <a:solidFill>
                  <a:srgbClr val="006699"/>
                </a:solidFill>
                <a:latin typeface="+mj-lt"/>
              </a:rPr>
              <a:t>thread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xmlns="" id="{214258E6-EE47-481F-8719-5DE0EA27B5B0}"/>
              </a:ext>
            </a:extLst>
          </p:cNvPr>
          <p:cNvSpPr>
            <a:spLocks noGrp="1"/>
          </p:cNvSpPr>
          <p:nvPr>
            <p:ph type="title"/>
          </p:nvPr>
        </p:nvSpPr>
        <p:spPr>
          <a:xfrm>
            <a:off x="457200" y="173673"/>
            <a:ext cx="8229600" cy="576262"/>
          </a:xfrm>
        </p:spPr>
        <p:txBody>
          <a:bodyPr/>
          <a:lstStyle/>
          <a:p>
            <a:r>
              <a:rPr lang="en-US" altLang="en-US" dirty="0"/>
              <a:t>Windows Priority Classes</a:t>
            </a:r>
          </a:p>
        </p:txBody>
      </p:sp>
      <p:sp>
        <p:nvSpPr>
          <p:cNvPr id="119810" name="Content Placeholder 2">
            <a:extLst>
              <a:ext uri="{FF2B5EF4-FFF2-40B4-BE49-F238E27FC236}">
                <a16:creationId xmlns:a16="http://schemas.microsoft.com/office/drawing/2014/main" xmlns="" id="{5EE62716-21CA-4281-A3FF-131F55341FBF}"/>
              </a:ext>
            </a:extLst>
          </p:cNvPr>
          <p:cNvSpPr>
            <a:spLocks noGrp="1"/>
          </p:cNvSpPr>
          <p:nvPr>
            <p:ph idx="1"/>
          </p:nvPr>
        </p:nvSpPr>
        <p:spPr>
          <a:xfrm>
            <a:off x="890429" y="1060768"/>
            <a:ext cx="7651750" cy="4530725"/>
          </a:xfrm>
        </p:spPr>
        <p:txBody>
          <a:bodyPr/>
          <a:lstStyle/>
          <a:p>
            <a:r>
              <a:rPr lang="en-US" altLang="en-US" dirty="0"/>
              <a:t>Win32 API identifies several priority classes to which a process can belong</a:t>
            </a:r>
          </a:p>
          <a:p>
            <a:pPr lvl="1"/>
            <a:r>
              <a:rPr lang="en-US" altLang="en-US" dirty="0"/>
              <a:t>REALTIME_PRIORITY_CLASS, HIGH_PRIORITY_CLASS, ABOVE_NORMAL_PRIORITY_CLASS,NORMAL_PRIORITY_CLASS, BELOW_NORMAL_PRIORITY_CLASS, IDLE_PRIORITY_CLASS</a:t>
            </a:r>
            <a:endParaRPr lang="en-US" altLang="en-US" b="1" dirty="0">
              <a:solidFill>
                <a:srgbClr val="3366FF"/>
              </a:solidFill>
            </a:endParaRPr>
          </a:p>
          <a:p>
            <a:pPr lvl="1"/>
            <a:r>
              <a:rPr lang="en-US" altLang="en-US" dirty="0"/>
              <a:t>All are variable except REALTIME</a:t>
            </a:r>
          </a:p>
          <a:p>
            <a:r>
              <a:rPr lang="en-US" altLang="en-US" dirty="0"/>
              <a:t>A thread within a given priority class has a relative priority</a:t>
            </a:r>
          </a:p>
          <a:p>
            <a:pPr lvl="1"/>
            <a:r>
              <a:rPr lang="en-US" altLang="en-US" dirty="0"/>
              <a:t>TIME_CRITICAL, HIGHEST, ABOVE_NORMAL, NORMAL, BELOW_NORMAL, LOWEST, IDLE</a:t>
            </a:r>
          </a:p>
          <a:p>
            <a:r>
              <a:rPr lang="en-US" altLang="en-US" dirty="0"/>
              <a:t>Priority class and relative priority combine to give numeric priority</a:t>
            </a:r>
          </a:p>
          <a:p>
            <a:r>
              <a:rPr lang="en-US" altLang="en-US" dirty="0"/>
              <a:t>Base priority is NORMAL within the class</a:t>
            </a:r>
          </a:p>
          <a:p>
            <a:r>
              <a:rPr lang="en-US" altLang="en-US" dirty="0"/>
              <a:t>If quantum expires, priority lowered, but never below base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xmlns="" id="{48F43CB8-283D-472C-AF85-1D6014DBBFB7}"/>
              </a:ext>
            </a:extLst>
          </p:cNvPr>
          <p:cNvSpPr>
            <a:spLocks noGrp="1"/>
          </p:cNvSpPr>
          <p:nvPr>
            <p:ph type="title"/>
          </p:nvPr>
        </p:nvSpPr>
        <p:spPr>
          <a:xfrm>
            <a:off x="881694" y="101600"/>
            <a:ext cx="8229600" cy="618842"/>
          </a:xfrm>
        </p:spPr>
        <p:txBody>
          <a:bodyPr/>
          <a:lstStyle/>
          <a:p>
            <a:r>
              <a:rPr lang="en-US" altLang="en-US" dirty="0"/>
              <a:t>Windows Priority Classes (Cont.)</a:t>
            </a:r>
          </a:p>
        </p:txBody>
      </p:sp>
      <p:sp>
        <p:nvSpPr>
          <p:cNvPr id="120834" name="Content Placeholder 2">
            <a:extLst>
              <a:ext uri="{FF2B5EF4-FFF2-40B4-BE49-F238E27FC236}">
                <a16:creationId xmlns:a16="http://schemas.microsoft.com/office/drawing/2014/main" xmlns="" id="{257CB95D-3C4B-410B-A126-05623DC45CA4}"/>
              </a:ext>
            </a:extLst>
          </p:cNvPr>
          <p:cNvSpPr>
            <a:spLocks noGrp="1"/>
          </p:cNvSpPr>
          <p:nvPr>
            <p:ph idx="1"/>
          </p:nvPr>
        </p:nvSpPr>
        <p:spPr>
          <a:xfrm>
            <a:off x="890429" y="1114108"/>
            <a:ext cx="7818438" cy="4530725"/>
          </a:xfrm>
        </p:spPr>
        <p:txBody>
          <a:bodyPr/>
          <a:lstStyle/>
          <a:p>
            <a:r>
              <a:rPr lang="en-US" altLang="en-US" dirty="0"/>
              <a:t>If wait occurs, priority boosted depending on what was waited for</a:t>
            </a:r>
          </a:p>
          <a:p>
            <a:r>
              <a:rPr lang="en-US" altLang="en-US" dirty="0"/>
              <a:t>Foreground window given 3x priority boost</a:t>
            </a:r>
          </a:p>
          <a:p>
            <a:r>
              <a:rPr lang="en-US" altLang="en-US" dirty="0"/>
              <a:t>Windows 7 added </a:t>
            </a:r>
            <a:r>
              <a:rPr lang="en-US" altLang="en-US" b="1" dirty="0">
                <a:solidFill>
                  <a:srgbClr val="006699"/>
                </a:solidFill>
                <a:latin typeface="+mj-lt"/>
              </a:rPr>
              <a:t>user-mode</a:t>
            </a:r>
            <a:r>
              <a:rPr lang="en-US" altLang="en-US" b="1" dirty="0">
                <a:solidFill>
                  <a:srgbClr val="3366FF"/>
                </a:solidFill>
              </a:rPr>
              <a:t> </a:t>
            </a:r>
            <a:r>
              <a:rPr lang="en-US" altLang="en-US" b="1" dirty="0">
                <a:solidFill>
                  <a:srgbClr val="006699"/>
                </a:solidFill>
                <a:latin typeface="+mj-lt"/>
              </a:rPr>
              <a:t>scheduling</a:t>
            </a:r>
            <a:r>
              <a:rPr lang="en-US" altLang="en-US" b="1" dirty="0">
                <a:solidFill>
                  <a:srgbClr val="3366FF"/>
                </a:solidFill>
              </a:rPr>
              <a:t> </a:t>
            </a:r>
            <a:r>
              <a:rPr lang="en-US" altLang="en-US" dirty="0"/>
              <a:t>(</a:t>
            </a:r>
            <a:r>
              <a:rPr lang="en-US" altLang="en-US" b="1" dirty="0">
                <a:solidFill>
                  <a:srgbClr val="006699"/>
                </a:solidFill>
                <a:latin typeface="+mj-lt"/>
              </a:rPr>
              <a:t>UMS</a:t>
            </a:r>
            <a:r>
              <a:rPr lang="en-US" altLang="en-US" dirty="0"/>
              <a:t>) </a:t>
            </a:r>
          </a:p>
          <a:p>
            <a:pPr lvl="1"/>
            <a:r>
              <a:rPr lang="en-US" altLang="en-US" dirty="0"/>
              <a:t>Applications create and manage threads independent of kernel</a:t>
            </a:r>
          </a:p>
          <a:p>
            <a:pPr lvl="1"/>
            <a:r>
              <a:rPr lang="en-US" altLang="en-US" dirty="0"/>
              <a:t>For large number of threads, much more efficient</a:t>
            </a:r>
          </a:p>
          <a:p>
            <a:pPr lvl="1"/>
            <a:r>
              <a:rPr lang="en-US" altLang="en-US" dirty="0"/>
              <a:t>UMS schedulers come from programming language libraries like                                         C++ </a:t>
            </a:r>
            <a:r>
              <a:rPr lang="en-US" altLang="en-US" b="1" dirty="0">
                <a:solidFill>
                  <a:srgbClr val="006699"/>
                </a:solidFill>
                <a:latin typeface="+mj-lt"/>
              </a:rPr>
              <a:t>Concurrent Runtime </a:t>
            </a:r>
            <a:r>
              <a:rPr lang="en-US" altLang="en-US" dirty="0"/>
              <a:t>(</a:t>
            </a:r>
            <a:r>
              <a:rPr lang="en-US" altLang="en-US" dirty="0" err="1"/>
              <a:t>ConcRT</a:t>
            </a:r>
            <a:r>
              <a:rPr lang="en-US" altLang="en-US" dirty="0"/>
              <a:t>) framework</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xmlns="" id="{F3C715D7-99EA-40E4-A265-7365C35A3E12}"/>
              </a:ext>
            </a:extLst>
          </p:cNvPr>
          <p:cNvSpPr>
            <a:spLocks noGrp="1" noChangeArrowheads="1"/>
          </p:cNvSpPr>
          <p:nvPr>
            <p:ph type="title"/>
          </p:nvPr>
        </p:nvSpPr>
        <p:spPr>
          <a:xfrm>
            <a:off x="885825" y="111108"/>
            <a:ext cx="7800975" cy="576262"/>
          </a:xfrm>
        </p:spPr>
        <p:txBody>
          <a:bodyPr/>
          <a:lstStyle/>
          <a:p>
            <a:pPr eaLnBrk="1" hangingPunct="1"/>
            <a:r>
              <a:rPr lang="en-US" altLang="en-US" dirty="0"/>
              <a:t>Windows Priorities</a:t>
            </a:r>
          </a:p>
        </p:txBody>
      </p:sp>
      <p:pic>
        <p:nvPicPr>
          <p:cNvPr id="121858" name="Picture 1">
            <a:extLst>
              <a:ext uri="{FF2B5EF4-FFF2-40B4-BE49-F238E27FC236}">
                <a16:creationId xmlns:a16="http://schemas.microsoft.com/office/drawing/2014/main" xmlns="" id="{13B7C937-29C4-4257-9403-EC1858659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4480" y="1211678"/>
            <a:ext cx="6315075" cy="255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xmlns="" id="{8AB69425-24AD-45D8-8836-826ED249B451}"/>
              </a:ext>
            </a:extLst>
          </p:cNvPr>
          <p:cNvSpPr>
            <a:spLocks noGrp="1"/>
          </p:cNvSpPr>
          <p:nvPr>
            <p:ph type="title"/>
          </p:nvPr>
        </p:nvSpPr>
        <p:spPr>
          <a:xfrm>
            <a:off x="457200" y="130652"/>
            <a:ext cx="8229600" cy="576262"/>
          </a:xfrm>
        </p:spPr>
        <p:txBody>
          <a:bodyPr/>
          <a:lstStyle/>
          <a:p>
            <a:r>
              <a:rPr lang="en-US" altLang="en-US" dirty="0"/>
              <a:t>Solaris</a:t>
            </a:r>
          </a:p>
        </p:txBody>
      </p:sp>
      <p:sp>
        <p:nvSpPr>
          <p:cNvPr id="123906" name="Content Placeholder 2">
            <a:extLst>
              <a:ext uri="{FF2B5EF4-FFF2-40B4-BE49-F238E27FC236}">
                <a16:creationId xmlns:a16="http://schemas.microsoft.com/office/drawing/2014/main" xmlns="" id="{9E96F03D-671D-4EDD-9F10-F7195DEFBC5A}"/>
              </a:ext>
            </a:extLst>
          </p:cNvPr>
          <p:cNvSpPr>
            <a:spLocks noGrp="1"/>
          </p:cNvSpPr>
          <p:nvPr>
            <p:ph idx="1"/>
          </p:nvPr>
        </p:nvSpPr>
        <p:spPr>
          <a:xfrm>
            <a:off x="933450" y="1081088"/>
            <a:ext cx="7181850" cy="4530725"/>
          </a:xfrm>
        </p:spPr>
        <p:txBody>
          <a:bodyPr/>
          <a:lstStyle/>
          <a:p>
            <a:r>
              <a:rPr lang="en-US" altLang="en-US"/>
              <a:t>Priority-based scheduling</a:t>
            </a:r>
          </a:p>
          <a:p>
            <a:r>
              <a:rPr lang="en-US" altLang="en-US"/>
              <a:t>Six classes available</a:t>
            </a:r>
          </a:p>
          <a:p>
            <a:pPr lvl="1"/>
            <a:r>
              <a:rPr lang="en-US" altLang="en-US"/>
              <a:t>Time sharing (default) (TS)</a:t>
            </a:r>
          </a:p>
          <a:p>
            <a:pPr lvl="1"/>
            <a:r>
              <a:rPr lang="en-US" altLang="en-US"/>
              <a:t>Interactive (IA)</a:t>
            </a:r>
          </a:p>
          <a:p>
            <a:pPr lvl="1"/>
            <a:r>
              <a:rPr lang="en-US" altLang="en-US"/>
              <a:t>Real time (RT)</a:t>
            </a:r>
          </a:p>
          <a:p>
            <a:pPr lvl="1"/>
            <a:r>
              <a:rPr lang="en-US" altLang="en-US"/>
              <a:t>System (SYS)</a:t>
            </a:r>
          </a:p>
          <a:p>
            <a:pPr lvl="1"/>
            <a:r>
              <a:rPr lang="en-US" altLang="en-US"/>
              <a:t>Fair Share (FSS)</a:t>
            </a:r>
          </a:p>
          <a:p>
            <a:pPr lvl="1"/>
            <a:r>
              <a:rPr lang="en-US" altLang="en-US"/>
              <a:t>Fixed priority (FP)</a:t>
            </a:r>
          </a:p>
          <a:p>
            <a:r>
              <a:rPr lang="en-US" altLang="en-US"/>
              <a:t>Given thread can be in one class at a time</a:t>
            </a:r>
          </a:p>
          <a:p>
            <a:r>
              <a:rPr lang="en-US" altLang="en-US"/>
              <a:t>Each class has its own scheduling algorithm</a:t>
            </a:r>
          </a:p>
          <a:p>
            <a:r>
              <a:rPr lang="en-US" altLang="en-US"/>
              <a:t>Time sharing is multi-level feedback queue</a:t>
            </a:r>
          </a:p>
          <a:p>
            <a:pPr lvl="1"/>
            <a:r>
              <a:rPr lang="en-US" altLang="en-US"/>
              <a:t>Loadable table configurable by sysadmin</a:t>
            </a:r>
          </a:p>
          <a:p>
            <a:endParaRPr lang="en-US" altLang="en-US"/>
          </a:p>
          <a:p>
            <a:pPr lvl="1"/>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xmlns="" id="{272FB29C-A265-4A5A-90F0-4EA35A17174F}"/>
              </a:ext>
            </a:extLst>
          </p:cNvPr>
          <p:cNvSpPr>
            <a:spLocks noGrp="1" noChangeArrowheads="1"/>
          </p:cNvSpPr>
          <p:nvPr>
            <p:ph type="title"/>
          </p:nvPr>
        </p:nvSpPr>
        <p:spPr>
          <a:xfrm>
            <a:off x="1066800" y="222868"/>
            <a:ext cx="7620000" cy="576262"/>
          </a:xfrm>
        </p:spPr>
        <p:txBody>
          <a:bodyPr/>
          <a:lstStyle/>
          <a:p>
            <a:pPr eaLnBrk="1" hangingPunct="1"/>
            <a:r>
              <a:rPr lang="en-US" altLang="en-US" dirty="0"/>
              <a:t>Histogram of CPU-burst Times</a:t>
            </a:r>
          </a:p>
        </p:txBody>
      </p:sp>
      <p:sp>
        <p:nvSpPr>
          <p:cNvPr id="13314" name="TextBox 2">
            <a:extLst>
              <a:ext uri="{FF2B5EF4-FFF2-40B4-BE49-F238E27FC236}">
                <a16:creationId xmlns:a16="http://schemas.microsoft.com/office/drawing/2014/main" xmlns="" id="{199A0D9E-EDB0-4B00-B274-814CD65DE927}"/>
              </a:ext>
            </a:extLst>
          </p:cNvPr>
          <p:cNvSpPr txBox="1">
            <a:spLocks noChangeArrowheads="1"/>
          </p:cNvSpPr>
          <p:nvPr/>
        </p:nvSpPr>
        <p:spPr bwMode="auto">
          <a:xfrm>
            <a:off x="1279525" y="1323975"/>
            <a:ext cx="3725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Large number of short bursts</a:t>
            </a:r>
          </a:p>
          <a:p>
            <a:pPr>
              <a:spcBef>
                <a:spcPct val="0"/>
              </a:spcBef>
              <a:buClrTx/>
              <a:buSzTx/>
              <a:buFontTx/>
              <a:buNone/>
            </a:pPr>
            <a:endParaRPr kumimoji="0" lang="en-US" altLang="en-US">
              <a:latin typeface="Verdana" panose="020B0604030504040204" pitchFamily="34" charset="0"/>
            </a:endParaRPr>
          </a:p>
          <a:p>
            <a:pPr>
              <a:spcBef>
                <a:spcPct val="0"/>
              </a:spcBef>
              <a:buClrTx/>
              <a:buSzTx/>
              <a:buFontTx/>
              <a:buNone/>
            </a:pPr>
            <a:r>
              <a:rPr kumimoji="0" lang="en-US" altLang="en-US">
                <a:latin typeface="Verdana" panose="020B0604030504040204" pitchFamily="34" charset="0"/>
              </a:rPr>
              <a:t>Small number of longer bursts</a:t>
            </a:r>
          </a:p>
        </p:txBody>
      </p:sp>
      <p:pic>
        <p:nvPicPr>
          <p:cNvPr id="13315" name="Picture 1">
            <a:extLst>
              <a:ext uri="{FF2B5EF4-FFF2-40B4-BE49-F238E27FC236}">
                <a16:creationId xmlns:a16="http://schemas.microsoft.com/office/drawing/2014/main" xmlns="" id="{A278EA04-1701-4441-AB9A-E05347064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7763" y="2479675"/>
            <a:ext cx="492283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xmlns="" id="{0D62A802-7E18-499C-A146-A07CCE8557A7}"/>
              </a:ext>
            </a:extLst>
          </p:cNvPr>
          <p:cNvSpPr>
            <a:spLocks noGrp="1" noChangeArrowheads="1"/>
          </p:cNvSpPr>
          <p:nvPr>
            <p:ph type="title"/>
          </p:nvPr>
        </p:nvSpPr>
        <p:spPr>
          <a:xfrm>
            <a:off x="827088" y="111760"/>
            <a:ext cx="7859712" cy="632372"/>
          </a:xfrm>
        </p:spPr>
        <p:txBody>
          <a:bodyPr/>
          <a:lstStyle/>
          <a:p>
            <a:pPr eaLnBrk="1" hangingPunct="1"/>
            <a:r>
              <a:rPr lang="en-US" altLang="en-US" dirty="0"/>
              <a:t>Solaris Dispatch Table </a:t>
            </a:r>
          </a:p>
        </p:txBody>
      </p:sp>
      <p:pic>
        <p:nvPicPr>
          <p:cNvPr id="124930" name="Picture 1">
            <a:extLst>
              <a:ext uri="{FF2B5EF4-FFF2-40B4-BE49-F238E27FC236}">
                <a16:creationId xmlns:a16="http://schemas.microsoft.com/office/drawing/2014/main" xmlns="" id="{7160601A-B1BF-48C6-9397-33A5E4EDAF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1425575"/>
            <a:ext cx="46132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xmlns="" id="{276C3EB7-7E70-4D36-896B-C046F89421FE}"/>
              </a:ext>
            </a:extLst>
          </p:cNvPr>
          <p:cNvSpPr>
            <a:spLocks noGrp="1"/>
          </p:cNvSpPr>
          <p:nvPr>
            <p:ph type="title"/>
          </p:nvPr>
        </p:nvSpPr>
        <p:spPr>
          <a:xfrm>
            <a:off x="457200" y="168646"/>
            <a:ext cx="8229600" cy="576262"/>
          </a:xfrm>
        </p:spPr>
        <p:txBody>
          <a:bodyPr/>
          <a:lstStyle/>
          <a:p>
            <a:pPr eaLnBrk="1" hangingPunct="1"/>
            <a:r>
              <a:rPr lang="en-US" altLang="en-US" dirty="0"/>
              <a:t>Solaris Scheduling</a:t>
            </a:r>
          </a:p>
        </p:txBody>
      </p:sp>
      <p:pic>
        <p:nvPicPr>
          <p:cNvPr id="126978" name="Picture 1">
            <a:extLst>
              <a:ext uri="{FF2B5EF4-FFF2-40B4-BE49-F238E27FC236}">
                <a16:creationId xmlns:a16="http://schemas.microsoft.com/office/drawing/2014/main" xmlns="" id="{54EE688C-E0C5-4D9D-8FA8-535F608F7A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8799" y="1053463"/>
            <a:ext cx="3267075" cy="506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xmlns="" id="{413EBEC1-908A-4F6D-8816-4377406CA1EA}"/>
              </a:ext>
            </a:extLst>
          </p:cNvPr>
          <p:cNvSpPr>
            <a:spLocks noGrp="1"/>
          </p:cNvSpPr>
          <p:nvPr>
            <p:ph type="title"/>
          </p:nvPr>
        </p:nvSpPr>
        <p:spPr>
          <a:xfrm>
            <a:off x="731520" y="143193"/>
            <a:ext cx="8229600" cy="576262"/>
          </a:xfrm>
        </p:spPr>
        <p:txBody>
          <a:bodyPr/>
          <a:lstStyle/>
          <a:p>
            <a:r>
              <a:rPr lang="en-US" altLang="en-US" dirty="0"/>
              <a:t>Solaris Scheduling (Cont.)</a:t>
            </a:r>
          </a:p>
        </p:txBody>
      </p:sp>
      <p:sp>
        <p:nvSpPr>
          <p:cNvPr id="129026" name="Content Placeholder 2">
            <a:extLst>
              <a:ext uri="{FF2B5EF4-FFF2-40B4-BE49-F238E27FC236}">
                <a16:creationId xmlns:a16="http://schemas.microsoft.com/office/drawing/2014/main" xmlns="" id="{A4FDB664-01BF-4BD6-9938-4E94F386DB4D}"/>
              </a:ext>
            </a:extLst>
          </p:cNvPr>
          <p:cNvSpPr>
            <a:spLocks noGrp="1"/>
          </p:cNvSpPr>
          <p:nvPr>
            <p:ph idx="1"/>
          </p:nvPr>
        </p:nvSpPr>
        <p:spPr>
          <a:xfrm>
            <a:off x="787400" y="1103949"/>
            <a:ext cx="7015480" cy="4484052"/>
          </a:xfrm>
        </p:spPr>
        <p:txBody>
          <a:bodyPr/>
          <a:lstStyle/>
          <a:p>
            <a:r>
              <a:rPr lang="en-US" altLang="en-US" dirty="0"/>
              <a:t>Scheduler converts class-specific priorities into a per-thread global priority</a:t>
            </a:r>
          </a:p>
          <a:p>
            <a:pPr lvl="1"/>
            <a:r>
              <a:rPr lang="en-US" altLang="en-US" dirty="0"/>
              <a:t>Thread with highest priority runs next</a:t>
            </a:r>
          </a:p>
          <a:p>
            <a:pPr lvl="1"/>
            <a:r>
              <a:rPr lang="en-US" altLang="en-US" dirty="0"/>
              <a:t>Runs until (1) blocks, (2) uses time slice, (3) preempted by higher-priority thread</a:t>
            </a:r>
          </a:p>
          <a:p>
            <a:pPr lvl="1"/>
            <a:r>
              <a:rPr lang="en-US" altLang="en-US" dirty="0"/>
              <a:t>Multiple threads at same priority selected via RR</a:t>
            </a:r>
          </a:p>
          <a:p>
            <a:pPr lvl="1">
              <a:buFont typeface="Monotype Sorts" pitchFamily="-84" charset="2"/>
              <a:buNone/>
            </a:pPr>
            <a:endParaRPr lang="en-US"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xmlns="" id="{E3E49DFF-D595-4F44-93F4-CD017991939A}"/>
              </a:ext>
            </a:extLst>
          </p:cNvPr>
          <p:cNvSpPr>
            <a:spLocks noGrp="1" noChangeArrowheads="1"/>
          </p:cNvSpPr>
          <p:nvPr>
            <p:ph type="title"/>
          </p:nvPr>
        </p:nvSpPr>
        <p:spPr>
          <a:xfrm>
            <a:off x="1069975" y="97526"/>
            <a:ext cx="7616825" cy="576262"/>
          </a:xfrm>
        </p:spPr>
        <p:txBody>
          <a:bodyPr/>
          <a:lstStyle/>
          <a:p>
            <a:pPr eaLnBrk="1" hangingPunct="1"/>
            <a:r>
              <a:rPr lang="en-US" altLang="en-US" dirty="0"/>
              <a:t>Algorithm Evaluation</a:t>
            </a:r>
          </a:p>
        </p:txBody>
      </p:sp>
      <p:sp>
        <p:nvSpPr>
          <p:cNvPr id="130050" name="Rectangle 3">
            <a:extLst>
              <a:ext uri="{FF2B5EF4-FFF2-40B4-BE49-F238E27FC236}">
                <a16:creationId xmlns:a16="http://schemas.microsoft.com/office/drawing/2014/main" xmlns="" id="{91026CB7-CF57-408F-913C-6C7B82EF621E}"/>
              </a:ext>
            </a:extLst>
          </p:cNvPr>
          <p:cNvSpPr>
            <a:spLocks noGrp="1" noChangeArrowheads="1"/>
          </p:cNvSpPr>
          <p:nvPr>
            <p:ph type="body" idx="1"/>
          </p:nvPr>
        </p:nvSpPr>
        <p:spPr>
          <a:xfrm>
            <a:off x="825271" y="965201"/>
            <a:ext cx="6774409" cy="4622799"/>
          </a:xfrm>
        </p:spPr>
        <p:txBody>
          <a:bodyPr/>
          <a:lstStyle/>
          <a:p>
            <a:r>
              <a:rPr lang="en-US" altLang="en-US" dirty="0"/>
              <a:t>How to select CPU-scheduling algorithm for an OS?</a:t>
            </a:r>
          </a:p>
          <a:p>
            <a:r>
              <a:rPr lang="en-US" altLang="en-US" dirty="0"/>
              <a:t>Determine criteria, then evaluate algorithms</a:t>
            </a:r>
          </a:p>
          <a:p>
            <a:r>
              <a:rPr lang="en-US" altLang="en-US" b="1" dirty="0">
                <a:solidFill>
                  <a:srgbClr val="006699"/>
                </a:solidFill>
                <a:latin typeface="+mj-lt"/>
              </a:rPr>
              <a:t>Deterministic modeling</a:t>
            </a:r>
          </a:p>
          <a:p>
            <a:pPr lvl="1"/>
            <a:r>
              <a:rPr lang="en-US" altLang="en-US" dirty="0"/>
              <a:t>Type of </a:t>
            </a:r>
            <a:r>
              <a:rPr lang="en-US" altLang="en-US" b="1" dirty="0">
                <a:solidFill>
                  <a:srgbClr val="006699"/>
                </a:solidFill>
                <a:latin typeface="+mj-lt"/>
              </a:rPr>
              <a:t>analytic evaluation</a:t>
            </a:r>
          </a:p>
          <a:p>
            <a:pPr lvl="1"/>
            <a:r>
              <a:rPr lang="en-US" altLang="en-US" dirty="0"/>
              <a:t>Takes a particular predetermined workload and defines the performance of each algorithm  for that workload</a:t>
            </a:r>
          </a:p>
          <a:p>
            <a:r>
              <a:rPr lang="en-US" altLang="en-US" dirty="0"/>
              <a:t>Consider 5 processes arriving at time 0:</a:t>
            </a:r>
          </a:p>
        </p:txBody>
      </p:sp>
      <p:pic>
        <p:nvPicPr>
          <p:cNvPr id="130051" name="Picture 1" descr="Screen Shot 2012-12-17 at 9.44.14 PM.png">
            <a:extLst>
              <a:ext uri="{FF2B5EF4-FFF2-40B4-BE49-F238E27FC236}">
                <a16:creationId xmlns:a16="http://schemas.microsoft.com/office/drawing/2014/main" xmlns=""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1888" y="3526473"/>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xmlns="" id="{0C6E6845-850D-4810-9EA5-1EB2B3843012}"/>
              </a:ext>
            </a:extLst>
          </p:cNvPr>
          <p:cNvSpPr>
            <a:spLocks noGrp="1" noChangeArrowheads="1"/>
          </p:cNvSpPr>
          <p:nvPr>
            <p:ph type="title"/>
          </p:nvPr>
        </p:nvSpPr>
        <p:spPr>
          <a:xfrm>
            <a:off x="1069975" y="8974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xmlns="" id="{42D64333-B7E5-4612-A296-895B3529B10E}"/>
              </a:ext>
            </a:extLst>
          </p:cNvPr>
          <p:cNvSpPr>
            <a:spLocks noGrp="1" noChangeArrowheads="1"/>
          </p:cNvSpPr>
          <p:nvPr>
            <p:ph type="body" idx="1"/>
          </p:nvPr>
        </p:nvSpPr>
        <p:spPr>
          <a:xfrm>
            <a:off x="827089" y="1097280"/>
            <a:ext cx="7087552" cy="4683760"/>
          </a:xfrm>
        </p:spPr>
        <p:txBody>
          <a:bodyPr/>
          <a:lstStyle/>
          <a:p>
            <a:pPr marL="341313" indent="-341313"/>
            <a:r>
              <a:rPr lang="en-US" altLang="en-US" dirty="0"/>
              <a:t>For each algorithm, calculate minimum average waiting time</a:t>
            </a:r>
          </a:p>
          <a:p>
            <a:pPr marL="341313" indent="-341313"/>
            <a:r>
              <a:rPr lang="en-US" altLang="en-US" dirty="0"/>
              <a:t>Simple and fast, but requires exact numbers for input, applies only to those inputs</a:t>
            </a:r>
          </a:p>
          <a:p>
            <a:pPr marL="741363" lvl="1" indent="-284163"/>
            <a:r>
              <a:rPr lang="en-US" altLang="en-US" dirty="0"/>
              <a:t>FCS is 28ms: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Non-preemptive SFJ is 13ms: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RR is 23ms:</a:t>
            </a:r>
          </a:p>
          <a:p>
            <a:pPr marL="341313" indent="-341313">
              <a:buFont typeface="Monotype Sorts" pitchFamily="-84" charset="2"/>
              <a:buNone/>
            </a:pPr>
            <a:endParaRPr lang="en-US" altLang="en-US" dirty="0"/>
          </a:p>
        </p:txBody>
      </p:sp>
      <p:pic>
        <p:nvPicPr>
          <p:cNvPr id="132099" name="Picture 2" descr="Screen Shot 2012-12-17 at 9.47.12 PM.png">
            <a:extLst>
              <a:ext uri="{FF2B5EF4-FFF2-40B4-BE49-F238E27FC236}">
                <a16:creationId xmlns:a16="http://schemas.microsoft.com/office/drawing/2014/main" xmlns=""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5163" y="2517775"/>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xmlns=""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3596641"/>
            <a:ext cx="4529137" cy="77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xmlns=""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8650" y="4770120"/>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xmlns="" id="{4D59D635-40DB-4181-BA9E-36E3809C0F54}"/>
              </a:ext>
            </a:extLst>
          </p:cNvPr>
          <p:cNvSpPr>
            <a:spLocks noGrp="1"/>
          </p:cNvSpPr>
          <p:nvPr>
            <p:ph type="title"/>
          </p:nvPr>
        </p:nvSpPr>
        <p:spPr>
          <a:xfrm>
            <a:off x="457200" y="144071"/>
            <a:ext cx="8229600" cy="576262"/>
          </a:xfrm>
        </p:spPr>
        <p:txBody>
          <a:bodyPr/>
          <a:lstStyle/>
          <a:p>
            <a:r>
              <a:rPr lang="en-US" altLang="en-US" dirty="0"/>
              <a:t>Queueing Models</a:t>
            </a:r>
          </a:p>
        </p:txBody>
      </p:sp>
      <p:sp>
        <p:nvSpPr>
          <p:cNvPr id="134146" name="Content Placeholder 2">
            <a:extLst>
              <a:ext uri="{FF2B5EF4-FFF2-40B4-BE49-F238E27FC236}">
                <a16:creationId xmlns:a16="http://schemas.microsoft.com/office/drawing/2014/main" xmlns="" id="{51085166-B3B1-42A3-B00E-DD980BA90BA0}"/>
              </a:ext>
            </a:extLst>
          </p:cNvPr>
          <p:cNvSpPr>
            <a:spLocks noGrp="1"/>
          </p:cNvSpPr>
          <p:nvPr>
            <p:ph idx="1"/>
          </p:nvPr>
        </p:nvSpPr>
        <p:spPr>
          <a:xfrm>
            <a:off x="833402" y="1050609"/>
            <a:ext cx="7213318" cy="4517072"/>
          </a:xfrm>
        </p:spPr>
        <p:txBody>
          <a:bodyPr/>
          <a:lstStyle/>
          <a:p>
            <a:r>
              <a:rPr lang="en-US" altLang="en-US" dirty="0"/>
              <a:t>Describes the arrival of processes, and CPU and I/O bursts probabilistically</a:t>
            </a:r>
          </a:p>
          <a:p>
            <a:pPr lvl="1"/>
            <a:r>
              <a:rPr lang="en-US" altLang="en-US" dirty="0"/>
              <a:t>Commonly exponential, and described by mean</a:t>
            </a:r>
          </a:p>
          <a:p>
            <a:pPr lvl="1"/>
            <a:r>
              <a:rPr lang="en-US" altLang="en-US" dirty="0"/>
              <a:t>Computes average throughput, utilization, waiting time, etc.</a:t>
            </a:r>
          </a:p>
          <a:p>
            <a:r>
              <a:rPr lang="en-US" altLang="en-US" dirty="0"/>
              <a:t>Computer system described as network of servers, each with queue of waiting processes</a:t>
            </a:r>
          </a:p>
          <a:p>
            <a:pPr lvl="1"/>
            <a:r>
              <a:rPr lang="en-US" altLang="en-US" dirty="0"/>
              <a:t>Knowing arrival rates and service rates</a:t>
            </a:r>
          </a:p>
          <a:p>
            <a:pPr lvl="1"/>
            <a:r>
              <a:rPr lang="en-US" altLang="en-US" dirty="0"/>
              <a:t>Computes utilization, average queue length, average wait time, etc.</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xmlns="" id="{88836614-251E-456A-8F63-CF63948BE84F}"/>
              </a:ext>
            </a:extLst>
          </p:cNvPr>
          <p:cNvSpPr>
            <a:spLocks noGrp="1"/>
          </p:cNvSpPr>
          <p:nvPr>
            <p:ph type="title"/>
          </p:nvPr>
        </p:nvSpPr>
        <p:spPr>
          <a:xfrm>
            <a:off x="457200" y="113591"/>
            <a:ext cx="8229600" cy="576262"/>
          </a:xfrm>
        </p:spPr>
        <p:txBody>
          <a:bodyPr/>
          <a:lstStyle/>
          <a:p>
            <a:r>
              <a:rPr lang="en-US" altLang="en-US" dirty="0"/>
              <a:t>Little</a:t>
            </a:r>
            <a:r>
              <a:rPr lang="ja-JP" altLang="en-US" dirty="0"/>
              <a:t>’</a:t>
            </a:r>
            <a:r>
              <a:rPr lang="en-US" altLang="ja-JP" dirty="0"/>
              <a:t>s Formula</a:t>
            </a:r>
            <a:endParaRPr lang="en-US" altLang="en-US" dirty="0"/>
          </a:p>
        </p:txBody>
      </p:sp>
      <p:sp>
        <p:nvSpPr>
          <p:cNvPr id="135170" name="Content Placeholder 2">
            <a:extLst>
              <a:ext uri="{FF2B5EF4-FFF2-40B4-BE49-F238E27FC236}">
                <a16:creationId xmlns:a16="http://schemas.microsoft.com/office/drawing/2014/main" xmlns="" id="{0FB86F5A-AC04-4507-85EB-409F60BB9661}"/>
              </a:ext>
            </a:extLst>
          </p:cNvPr>
          <p:cNvSpPr>
            <a:spLocks noGrp="1"/>
          </p:cNvSpPr>
          <p:nvPr>
            <p:ph idx="1"/>
          </p:nvPr>
        </p:nvSpPr>
        <p:spPr>
          <a:xfrm>
            <a:off x="858026" y="1016001"/>
            <a:ext cx="7137894" cy="4551680"/>
          </a:xfrm>
        </p:spPr>
        <p:txBody>
          <a:bodyPr/>
          <a:lstStyle/>
          <a:p>
            <a:r>
              <a:rPr lang="en-US" altLang="en-US" i="1" dirty="0"/>
              <a:t>n</a:t>
            </a:r>
            <a:r>
              <a:rPr lang="en-US" altLang="en-US" dirty="0"/>
              <a:t> = average queue length</a:t>
            </a:r>
          </a:p>
          <a:p>
            <a:r>
              <a:rPr lang="en-US" altLang="en-US" i="1" dirty="0"/>
              <a:t>W</a:t>
            </a:r>
            <a:r>
              <a:rPr lang="en-US" altLang="en-US" dirty="0"/>
              <a:t> = average waiting time in queue</a:t>
            </a:r>
          </a:p>
          <a:p>
            <a:r>
              <a:rPr lang="en-US" altLang="en-US" i="1" dirty="0"/>
              <a:t>λ</a:t>
            </a:r>
            <a:r>
              <a:rPr lang="en-US" altLang="en-US" dirty="0"/>
              <a:t> = average arrival rate into queue</a:t>
            </a:r>
          </a:p>
          <a:p>
            <a:r>
              <a:rPr lang="en-US" altLang="en-US" dirty="0"/>
              <a:t>Little</a:t>
            </a:r>
            <a:r>
              <a:rPr lang="ja-JP" altLang="en-US" dirty="0"/>
              <a:t>’</a:t>
            </a:r>
            <a:r>
              <a:rPr lang="en-US" altLang="ja-JP" dirty="0"/>
              <a:t>s law – in steady state, processes leaving queue must equal processes arriving, thus:</a:t>
            </a:r>
            <a:br>
              <a:rPr lang="en-US" altLang="ja-JP" dirty="0"/>
            </a:br>
            <a:r>
              <a:rPr lang="en-US" altLang="ja-JP" dirty="0"/>
              <a:t>      </a:t>
            </a:r>
            <a:r>
              <a:rPr lang="en-US" altLang="ja-JP" i="1" dirty="0"/>
              <a:t>n </a:t>
            </a:r>
            <a:r>
              <a:rPr lang="en-US" altLang="ja-JP" dirty="0"/>
              <a:t>= </a:t>
            </a:r>
            <a:r>
              <a:rPr lang="en-US" altLang="ja-JP" i="1" dirty="0"/>
              <a:t>λ </a:t>
            </a:r>
            <a:r>
              <a:rPr lang="en-US" altLang="ja-JP" dirty="0"/>
              <a:t>x</a:t>
            </a:r>
            <a:r>
              <a:rPr lang="en-US" altLang="ja-JP" i="1" dirty="0"/>
              <a:t> W</a:t>
            </a:r>
          </a:p>
          <a:p>
            <a:pPr lvl="1"/>
            <a:r>
              <a:rPr lang="en-US" altLang="en-US" dirty="0"/>
              <a:t>Valid for any scheduling algorithm and arrival distribution</a:t>
            </a:r>
          </a:p>
          <a:p>
            <a:r>
              <a:rPr lang="en-US" altLang="en-US" dirty="0"/>
              <a:t>For example, if on average 7 processes arrive per second, and normally 14 processes in queue, then average wait time per process = 2 seconds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xmlns="" id="{3F4B6F1F-014D-4B12-B2C5-CED652555A6A}"/>
              </a:ext>
            </a:extLst>
          </p:cNvPr>
          <p:cNvSpPr>
            <a:spLocks noGrp="1"/>
          </p:cNvSpPr>
          <p:nvPr>
            <p:ph type="title"/>
          </p:nvPr>
        </p:nvSpPr>
        <p:spPr>
          <a:xfrm>
            <a:off x="457200" y="122922"/>
            <a:ext cx="8229600" cy="576262"/>
          </a:xfrm>
        </p:spPr>
        <p:txBody>
          <a:bodyPr/>
          <a:lstStyle/>
          <a:p>
            <a:r>
              <a:rPr lang="en-US" altLang="en-US" dirty="0"/>
              <a:t>Simulations</a:t>
            </a:r>
          </a:p>
        </p:txBody>
      </p:sp>
      <p:sp>
        <p:nvSpPr>
          <p:cNvPr id="136194" name="Content Placeholder 2">
            <a:extLst>
              <a:ext uri="{FF2B5EF4-FFF2-40B4-BE49-F238E27FC236}">
                <a16:creationId xmlns:a16="http://schemas.microsoft.com/office/drawing/2014/main" xmlns="" id="{31DCE5BD-01E8-435B-870B-5EBAC0600C01}"/>
              </a:ext>
            </a:extLst>
          </p:cNvPr>
          <p:cNvSpPr>
            <a:spLocks noGrp="1"/>
          </p:cNvSpPr>
          <p:nvPr>
            <p:ph idx="1"/>
          </p:nvPr>
        </p:nvSpPr>
        <p:spPr>
          <a:xfrm>
            <a:off x="834443" y="1060768"/>
            <a:ext cx="7727950" cy="4530725"/>
          </a:xfrm>
        </p:spPr>
        <p:txBody>
          <a:bodyPr/>
          <a:lstStyle/>
          <a:p>
            <a:r>
              <a:rPr lang="en-US" altLang="en-US" dirty="0"/>
              <a:t>Queueing models limited</a:t>
            </a:r>
          </a:p>
          <a:p>
            <a:r>
              <a:rPr lang="en-US" altLang="en-US" b="1" dirty="0">
                <a:solidFill>
                  <a:srgbClr val="006699"/>
                </a:solidFill>
                <a:latin typeface="+mj-lt"/>
              </a:rPr>
              <a:t>Simulations</a:t>
            </a:r>
            <a:r>
              <a:rPr lang="en-US" altLang="en-US" b="1" dirty="0"/>
              <a:t> </a:t>
            </a:r>
            <a:r>
              <a:rPr lang="en-US" altLang="en-US" dirty="0"/>
              <a:t>more accurate</a:t>
            </a:r>
          </a:p>
          <a:p>
            <a:pPr lvl="1"/>
            <a:r>
              <a:rPr lang="en-US" altLang="en-US" dirty="0"/>
              <a:t>Programmed model of computer system</a:t>
            </a:r>
          </a:p>
          <a:p>
            <a:pPr lvl="1"/>
            <a:r>
              <a:rPr lang="en-US" altLang="en-US" dirty="0"/>
              <a:t>Clock is a variable</a:t>
            </a:r>
          </a:p>
          <a:p>
            <a:pPr lvl="1"/>
            <a:r>
              <a:rPr lang="en-US" altLang="en-US" dirty="0"/>
              <a:t>Gather statistics  indicating algorithm performance</a:t>
            </a:r>
          </a:p>
          <a:p>
            <a:pPr lvl="1"/>
            <a:r>
              <a:rPr lang="en-US" altLang="en-US" dirty="0"/>
              <a:t>Data to drive simulation gathered via</a:t>
            </a:r>
          </a:p>
          <a:p>
            <a:pPr lvl="2"/>
            <a:r>
              <a:rPr lang="en-US" altLang="en-US" dirty="0"/>
              <a:t>Random number generator according to probabilities</a:t>
            </a:r>
          </a:p>
          <a:p>
            <a:pPr lvl="2"/>
            <a:r>
              <a:rPr lang="en-US" altLang="en-US" dirty="0"/>
              <a:t>Distributions defined mathematically or empirically</a:t>
            </a:r>
          </a:p>
          <a:p>
            <a:pPr lvl="2"/>
            <a:r>
              <a:rPr lang="en-US" altLang="en-US" dirty="0"/>
              <a:t>Trace tapes record sequences of real events in real systems</a:t>
            </a:r>
          </a:p>
          <a:p>
            <a:pPr lvl="2"/>
            <a:endParaRPr lang="en-US" altLang="en-US" dirty="0"/>
          </a:p>
          <a:p>
            <a:pPr lvl="1"/>
            <a:endParaRPr lang="en-US"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xmlns="" id="{E376DC34-4892-46A6-9D5E-C8B743E88B4A}"/>
              </a:ext>
            </a:extLst>
          </p:cNvPr>
          <p:cNvSpPr>
            <a:spLocks noGrp="1" noChangeArrowheads="1"/>
          </p:cNvSpPr>
          <p:nvPr>
            <p:ph type="title"/>
          </p:nvPr>
        </p:nvSpPr>
        <p:spPr>
          <a:xfrm>
            <a:off x="1287537" y="100754"/>
            <a:ext cx="7850187" cy="576262"/>
          </a:xfrm>
        </p:spPr>
        <p:txBody>
          <a:bodyPr/>
          <a:lstStyle/>
          <a:p>
            <a:pPr eaLnBrk="1" hangingPunct="1"/>
            <a:r>
              <a:rPr lang="en-US" altLang="en-US" sz="2800" dirty="0"/>
              <a:t>Evaluation of CPU Schedulers by Simulation</a:t>
            </a:r>
          </a:p>
        </p:txBody>
      </p:sp>
      <p:pic>
        <p:nvPicPr>
          <p:cNvPr id="137218" name="Picture 1">
            <a:extLst>
              <a:ext uri="{FF2B5EF4-FFF2-40B4-BE49-F238E27FC236}">
                <a16:creationId xmlns:a16="http://schemas.microsoft.com/office/drawing/2014/main" xmlns="" id="{AD0A361C-0911-4B85-9766-5E4140F2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3215" y="1150938"/>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xmlns="" id="{2B258A3D-0DCD-4490-A722-4FB661159D96}"/>
              </a:ext>
            </a:extLst>
          </p:cNvPr>
          <p:cNvSpPr>
            <a:spLocks noGrp="1"/>
          </p:cNvSpPr>
          <p:nvPr>
            <p:ph type="title" idx="4294967295"/>
          </p:nvPr>
        </p:nvSpPr>
        <p:spPr>
          <a:xfrm>
            <a:off x="1404938" y="124637"/>
            <a:ext cx="6824662" cy="576262"/>
          </a:xfrm>
        </p:spPr>
        <p:txBody>
          <a:bodyPr/>
          <a:lstStyle/>
          <a:p>
            <a:r>
              <a:rPr lang="en-US" altLang="en-US" dirty="0"/>
              <a:t>Implementation</a:t>
            </a:r>
          </a:p>
        </p:txBody>
      </p:sp>
      <p:sp>
        <p:nvSpPr>
          <p:cNvPr id="139266" name="Content Placeholder 2">
            <a:extLst>
              <a:ext uri="{FF2B5EF4-FFF2-40B4-BE49-F238E27FC236}">
                <a16:creationId xmlns:a16="http://schemas.microsoft.com/office/drawing/2014/main" xmlns="" id="{3D12B624-FA4C-4339-BD1B-8776B542F48E}"/>
              </a:ext>
            </a:extLst>
          </p:cNvPr>
          <p:cNvSpPr txBox="1">
            <a:spLocks/>
          </p:cNvSpPr>
          <p:nvPr/>
        </p:nvSpPr>
        <p:spPr bwMode="auto">
          <a:xfrm>
            <a:off x="850900" y="1055688"/>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413" indent="-488950" defTabSz="1304925">
              <a:defRPr>
                <a:solidFill>
                  <a:schemeClr val="tx1"/>
                </a:solidFill>
                <a:latin typeface="Verdana" panose="020B0604030504040204" pitchFamily="34" charset="0"/>
                <a:ea typeface="MS PGothic" panose="020B0600070205080204" pitchFamily="34" charset="-128"/>
              </a:defRPr>
            </a:lvl2pPr>
            <a:lvl3pPr marL="1550988" indent="-325438"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Even simulations have limited accuracy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Just implement new scheduler and test in real systems</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High cost, high risk</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Environments vary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Most flexible schedulers can be modified per-site or per-system</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Or APIs to modify priorities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But again environments vary</a:t>
            </a: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a:p>
            <a:pPr lvl="2">
              <a:spcBef>
                <a:spcPct val="35000"/>
              </a:spcBef>
              <a:buClr>
                <a:srgbClr val="009900"/>
              </a:buClr>
              <a:buSzPct val="75000"/>
              <a:buFont typeface="Webdings" panose="05030102010509060703" pitchFamily="18" charset="2"/>
              <a:buChar char="4"/>
            </a:pPr>
            <a:endParaRPr kumimoji="1" lang="en-US" altLang="en-US" dirty="0">
              <a:latin typeface="Helvetica" panose="020B0604020202020204" pitchFamily="34" charset="0"/>
            </a:endParaRPr>
          </a:p>
          <a:p>
            <a:pPr lvl="1">
              <a:spcBef>
                <a:spcPct val="35000"/>
              </a:spcBef>
              <a:buClr>
                <a:srgbClr val="CC6600"/>
              </a:buClr>
              <a:buSzPct val="80000"/>
              <a:buFont typeface="Monotype Sorts" pitchFamily="-84" charset="2"/>
              <a:buChar char="l"/>
            </a:pPr>
            <a:endParaRPr kumimoji="1" lang="en-US" altLang="en-US" dirty="0">
              <a:latin typeface="Helvetica"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xmlns="" id="{1EB4A270-3C01-4E70-B6CB-FA456BBCDA90}"/>
              </a:ext>
            </a:extLst>
          </p:cNvPr>
          <p:cNvSpPr>
            <a:spLocks noGrp="1" noChangeArrowheads="1"/>
          </p:cNvSpPr>
          <p:nvPr>
            <p:ph type="title"/>
          </p:nvPr>
        </p:nvSpPr>
        <p:spPr>
          <a:xfrm>
            <a:off x="838200" y="229606"/>
            <a:ext cx="7848600" cy="576262"/>
          </a:xfrm>
        </p:spPr>
        <p:txBody>
          <a:bodyPr/>
          <a:lstStyle/>
          <a:p>
            <a:pPr eaLnBrk="1" hangingPunct="1"/>
            <a:r>
              <a:rPr lang="en-US" altLang="en-US" dirty="0"/>
              <a:t>CPU Scheduler</a:t>
            </a:r>
          </a:p>
        </p:txBody>
      </p:sp>
      <p:sp>
        <p:nvSpPr>
          <p:cNvPr id="27651" name="Rectangle 3">
            <a:extLst>
              <a:ext uri="{FF2B5EF4-FFF2-40B4-BE49-F238E27FC236}">
                <a16:creationId xmlns:a16="http://schemas.microsoft.com/office/drawing/2014/main" xmlns="" id="{6B795676-7DD0-4F16-8B81-4EFFF754D531}"/>
              </a:ext>
            </a:extLst>
          </p:cNvPr>
          <p:cNvSpPr>
            <a:spLocks noGrp="1" noChangeArrowheads="1"/>
          </p:cNvSpPr>
          <p:nvPr>
            <p:ph type="body" idx="1"/>
          </p:nvPr>
        </p:nvSpPr>
        <p:spPr>
          <a:xfrm>
            <a:off x="838201" y="1169988"/>
            <a:ext cx="7227276" cy="4808781"/>
          </a:xfrm>
        </p:spPr>
        <p:txBody>
          <a:bodyPr/>
          <a:lstStyle/>
          <a:p>
            <a:pPr>
              <a:defRPr/>
            </a:pPr>
            <a:r>
              <a:rPr lang="en-US" dirty="0">
                <a:ea typeface="ＭＳ Ｐゴシック" charset="0"/>
                <a:cs typeface="ＭＳ Ｐゴシック" charset="0"/>
              </a:rPr>
              <a:t>The</a:t>
            </a:r>
            <a:r>
              <a:rPr lang="en-US" b="1" dirty="0">
                <a:solidFill>
                  <a:srgbClr val="3366FF"/>
                </a:solidFill>
                <a:ea typeface="ＭＳ Ｐゴシック" charset="0"/>
                <a:cs typeface="ＭＳ Ｐゴシック" charset="0"/>
              </a:rPr>
              <a:t> </a:t>
            </a:r>
            <a:r>
              <a:rPr lang="en-US" b="1" dirty="0">
                <a:solidFill>
                  <a:srgbClr val="006699"/>
                </a:solidFill>
                <a:latin typeface="+mj-lt"/>
              </a:rPr>
              <a:t>CPU scheduler </a:t>
            </a:r>
            <a:r>
              <a:rPr lang="en-US" dirty="0">
                <a:ea typeface="ＭＳ Ｐゴシック" charset="-128"/>
                <a:cs typeface="ＭＳ Ｐゴシック" charset="-128"/>
              </a:rPr>
              <a:t>selects from among the processes in ready queue, and allocates a CPU core to one of them</a:t>
            </a:r>
          </a:p>
          <a:p>
            <a:pPr marL="742835" lvl="1">
              <a:defRPr/>
            </a:pPr>
            <a:r>
              <a:rPr lang="en-US" dirty="0">
                <a:ea typeface="ＭＳ Ｐゴシック" charset="-128"/>
              </a:rPr>
              <a:t>Queue may be ordered in various ways</a:t>
            </a:r>
          </a:p>
          <a:p>
            <a:pPr>
              <a:defRPr/>
            </a:pPr>
            <a:r>
              <a:rPr lang="en-US" dirty="0">
                <a:ea typeface="ＭＳ Ｐゴシック" charset="-128"/>
                <a:cs typeface="ＭＳ Ｐゴシック" charset="-128"/>
              </a:rPr>
              <a:t>CPU scheduling decisions may take place when a process:</a:t>
            </a:r>
          </a:p>
          <a:p>
            <a:pPr marL="799900" lvl="1" indent="-342815">
              <a:buFont typeface="Monotype Sorts" pitchFamily="-84" charset="2"/>
              <a:buNone/>
              <a:defRPr/>
            </a:pPr>
            <a:r>
              <a:rPr lang="en-US" dirty="0">
                <a:solidFill>
                  <a:srgbClr val="CC6600"/>
                </a:solidFill>
                <a:ea typeface="ＭＳ Ｐゴシック" charset="-128"/>
              </a:rPr>
              <a:t>1.	</a:t>
            </a:r>
            <a:r>
              <a:rPr lang="en-US" dirty="0">
                <a:ea typeface="ＭＳ Ｐゴシック" charset="-128"/>
              </a:rPr>
              <a:t>Switches from running to waiting state</a:t>
            </a:r>
          </a:p>
          <a:p>
            <a:pPr marL="799900" lvl="1" indent="-342815">
              <a:buFont typeface="Monotype Sorts" pitchFamily="-84" charset="2"/>
              <a:buNone/>
              <a:defRPr/>
            </a:pPr>
            <a:r>
              <a:rPr lang="en-US" dirty="0">
                <a:solidFill>
                  <a:srgbClr val="CC6600"/>
                </a:solidFill>
                <a:ea typeface="ＭＳ Ｐゴシック" charset="-128"/>
              </a:rPr>
              <a:t>2.</a:t>
            </a:r>
            <a:r>
              <a:rPr lang="en-US" dirty="0">
                <a:ea typeface="ＭＳ Ｐゴシック" charset="-128"/>
              </a:rPr>
              <a:t>	Switches from running to ready state</a:t>
            </a:r>
          </a:p>
          <a:p>
            <a:pPr marL="799900" lvl="1" indent="-342815">
              <a:buFont typeface="Monotype Sorts" pitchFamily="-84" charset="2"/>
              <a:buNone/>
              <a:defRPr/>
            </a:pPr>
            <a:r>
              <a:rPr lang="en-US" dirty="0">
                <a:solidFill>
                  <a:srgbClr val="CC6600"/>
                </a:solidFill>
                <a:ea typeface="ＭＳ Ｐゴシック" charset="-128"/>
              </a:rPr>
              <a:t>3.</a:t>
            </a:r>
            <a:r>
              <a:rPr lang="en-US" dirty="0">
                <a:ea typeface="ＭＳ Ｐゴシック" charset="-128"/>
              </a:rPr>
              <a:t>	Switches from waiting to ready</a:t>
            </a:r>
          </a:p>
          <a:p>
            <a:pPr marL="799900" lvl="1" indent="-342815">
              <a:buFont typeface="Monotype Sorts" charset="2"/>
              <a:buAutoNum type="arabicPeriod" startAt="4"/>
              <a:defRPr/>
            </a:pPr>
            <a:r>
              <a:rPr lang="en-US" dirty="0">
                <a:ea typeface="ＭＳ Ｐゴシック" charset="-128"/>
              </a:rPr>
              <a:t>Terminates</a:t>
            </a:r>
          </a:p>
          <a:p>
            <a:pPr>
              <a:defRPr/>
            </a:pPr>
            <a:r>
              <a:rPr lang="en-US" dirty="0">
                <a:ea typeface="ＭＳ Ｐゴシック" charset="-128"/>
                <a:cs typeface="ＭＳ Ｐゴシック" charset="-128"/>
              </a:rPr>
              <a:t>For situations 1 and 4, there is no choice in terms of scheduling. A new process (if one exists in the ready queue) must be selected for execution. </a:t>
            </a:r>
          </a:p>
          <a:p>
            <a:pPr>
              <a:defRPr/>
            </a:pPr>
            <a:r>
              <a:rPr lang="en-US" dirty="0">
                <a:ea typeface="ＭＳ Ｐゴシック" charset="-128"/>
                <a:cs typeface="ＭＳ Ｐゴシック" charset="-128"/>
              </a:rPr>
              <a:t>For situations 2 and 3, however, there is  a choice.</a:t>
            </a:r>
            <a:endParaRPr lang="en-US" b="1" dirty="0">
              <a:solidFill>
                <a:srgbClr val="3366FF"/>
              </a:solidFill>
              <a:ea typeface="ＭＳ Ｐゴシック" charset="0"/>
              <a:cs typeface="ＭＳ Ｐゴシック"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xmlns="" id="{F2E0C1D0-A1A4-4022-95CF-B15DED9ADA75}"/>
              </a:ext>
            </a:extLst>
          </p:cNvPr>
          <p:cNvSpPr>
            <a:spLocks noGrp="1" noChangeArrowheads="1"/>
          </p:cNvSpPr>
          <p:nvPr>
            <p:ph type="ctrTitle"/>
          </p:nvPr>
        </p:nvSpPr>
        <p:spPr/>
        <p:txBody>
          <a:bodyPr/>
          <a:lstStyle/>
          <a:p>
            <a:pPr eaLnBrk="1" hangingPunct="1"/>
            <a:r>
              <a:rPr lang="en-US" altLang="en-US" dirty="0"/>
              <a:t>End of Chapter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xmlns=""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and Nonpreemptive Scheduling</a:t>
            </a:r>
          </a:p>
        </p:txBody>
      </p:sp>
      <p:sp>
        <p:nvSpPr>
          <p:cNvPr id="27651" name="Rectangle 3">
            <a:extLst>
              <a:ext uri="{FF2B5EF4-FFF2-40B4-BE49-F238E27FC236}">
                <a16:creationId xmlns:a16="http://schemas.microsoft.com/office/drawing/2014/main" xmlns="" id="{6B795676-7DD0-4F16-8B81-4EFFF754D531}"/>
              </a:ext>
            </a:extLst>
          </p:cNvPr>
          <p:cNvSpPr>
            <a:spLocks noGrp="1" noChangeArrowheads="1"/>
          </p:cNvSpPr>
          <p:nvPr>
            <p:ph type="body" idx="1"/>
          </p:nvPr>
        </p:nvSpPr>
        <p:spPr>
          <a:xfrm>
            <a:off x="931985" y="1193434"/>
            <a:ext cx="6828692" cy="4707181"/>
          </a:xfrm>
        </p:spPr>
        <p:txBody>
          <a:bodyPr/>
          <a:lstStyle/>
          <a:p>
            <a:pPr>
              <a:defRPr/>
            </a:pPr>
            <a:r>
              <a:rPr lang="en-US" dirty="0">
                <a:ea typeface="ＭＳ Ｐゴシック" charset="0"/>
              </a:rPr>
              <a:t>When scheduling takes place only under circumstances 1 and 4, the scheduling scheme is </a:t>
            </a:r>
            <a:r>
              <a:rPr lang="en-US" b="1" dirty="0">
                <a:solidFill>
                  <a:srgbClr val="006699"/>
                </a:solidFill>
                <a:latin typeface="+mj-lt"/>
              </a:rPr>
              <a:t>nonpreemptive</a:t>
            </a:r>
            <a:r>
              <a:rPr lang="en-US" dirty="0">
                <a:ea typeface="ＭＳ Ｐゴシック" charset="0"/>
              </a:rPr>
              <a:t>.</a:t>
            </a:r>
          </a:p>
          <a:p>
            <a:pPr>
              <a:defRPr/>
            </a:pPr>
            <a:r>
              <a:rPr lang="en-US" dirty="0">
                <a:ea typeface="ＭＳ Ｐゴシック" charset="0"/>
              </a:rPr>
              <a:t>Otherwise, it is </a:t>
            </a:r>
            <a:r>
              <a:rPr lang="en-US" b="1" dirty="0">
                <a:solidFill>
                  <a:srgbClr val="006699"/>
                </a:solidFill>
                <a:latin typeface="+mj-lt"/>
              </a:rPr>
              <a:t>preemptive</a:t>
            </a:r>
            <a:r>
              <a:rPr lang="en-US" dirty="0">
                <a:ea typeface="ＭＳ Ｐゴシック" charset="0"/>
              </a:rPr>
              <a:t>. </a:t>
            </a:r>
          </a:p>
          <a:p>
            <a:pPr>
              <a:defRPr/>
            </a:pPr>
            <a:r>
              <a:rPr lang="en-US" dirty="0">
                <a:ea typeface="ＭＳ Ｐゴシック" charset="0"/>
              </a:rPr>
              <a:t>Under Nonpreemptive scheduling, once the CPU has been allocated to a process, the process keeps the CPU until it releases it either by terminating or by switching to the waiting state. </a:t>
            </a:r>
          </a:p>
          <a:p>
            <a:pPr>
              <a:defRPr/>
            </a:pPr>
            <a:r>
              <a:rPr lang="en-US" dirty="0">
                <a:ea typeface="ＭＳ Ｐゴシック" charset="0"/>
              </a:rPr>
              <a:t>Virtually all modern operating systems including Windows, MacOS, Linux, and UNIX use preemptive scheduling algorithms.</a:t>
            </a:r>
            <a:endParaRPr lang="en-US" dirty="0">
              <a:ea typeface="ＭＳ Ｐゴシック" charset="-128"/>
            </a:endParaRPr>
          </a:p>
        </p:txBody>
      </p:sp>
    </p:spTree>
    <p:extLst>
      <p:ext uri="{BB962C8B-B14F-4D97-AF65-F5344CB8AC3E}">
        <p14:creationId xmlns:p14="http://schemas.microsoft.com/office/powerpoint/2010/main" val="3728729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xmlns=""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Scheduling and Race Conditions</a:t>
            </a:r>
          </a:p>
        </p:txBody>
      </p:sp>
      <p:sp>
        <p:nvSpPr>
          <p:cNvPr id="27651" name="Rectangle 3">
            <a:extLst>
              <a:ext uri="{FF2B5EF4-FFF2-40B4-BE49-F238E27FC236}">
                <a16:creationId xmlns:a16="http://schemas.microsoft.com/office/drawing/2014/main" xmlns="" id="{6B795676-7DD0-4F16-8B81-4EFFF754D531}"/>
              </a:ext>
            </a:extLst>
          </p:cNvPr>
          <p:cNvSpPr>
            <a:spLocks noGrp="1" noChangeArrowheads="1"/>
          </p:cNvSpPr>
          <p:nvPr>
            <p:ph type="body" idx="1"/>
          </p:nvPr>
        </p:nvSpPr>
        <p:spPr>
          <a:xfrm>
            <a:off x="931985" y="1193435"/>
            <a:ext cx="6273800" cy="4621212"/>
          </a:xfrm>
        </p:spPr>
        <p:txBody>
          <a:bodyPr/>
          <a:lstStyle/>
          <a:p>
            <a:pPr>
              <a:defRPr/>
            </a:pPr>
            <a:r>
              <a:rPr lang="en-US" dirty="0">
                <a:ea typeface="ＭＳ Ｐゴシック" charset="0"/>
              </a:rPr>
              <a:t>Preemptive scheduling can result in race conditions when data are shared among several processes.</a:t>
            </a:r>
          </a:p>
          <a:p>
            <a:pPr>
              <a:defRPr/>
            </a:pPr>
            <a:r>
              <a:rPr lang="en-US" dirty="0">
                <a:ea typeface="ＭＳ Ｐゴシック" charset="0"/>
              </a:rPr>
              <a:t>Consider the case of two processes that share data. While one process is updating the data, it is preempted so that the second process can run. The second process then tries to read the data, which are in an inconsistent state. </a:t>
            </a:r>
          </a:p>
          <a:p>
            <a:pPr>
              <a:defRPr/>
            </a:pPr>
            <a:r>
              <a:rPr lang="en-US" dirty="0">
                <a:ea typeface="ＭＳ Ｐゴシック" charset="0"/>
              </a:rPr>
              <a:t>This issue will be explored in detail in Chapter 6.</a:t>
            </a:r>
            <a:endParaRPr lang="en-US" dirty="0">
              <a:ea typeface="ＭＳ Ｐゴシック" charset="-128"/>
            </a:endParaRPr>
          </a:p>
        </p:txBody>
      </p:sp>
    </p:spTree>
    <p:extLst>
      <p:ext uri="{BB962C8B-B14F-4D97-AF65-F5344CB8AC3E}">
        <p14:creationId xmlns:p14="http://schemas.microsoft.com/office/powerpoint/2010/main" val="304645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xmlns="" id="{C185CC1F-4F14-4AFD-8E13-6930EBB32CE9}"/>
              </a:ext>
            </a:extLst>
          </p:cNvPr>
          <p:cNvSpPr>
            <a:spLocks noGrp="1" noChangeArrowheads="1"/>
          </p:cNvSpPr>
          <p:nvPr>
            <p:ph type="title"/>
          </p:nvPr>
        </p:nvSpPr>
        <p:spPr>
          <a:xfrm>
            <a:off x="457200" y="217329"/>
            <a:ext cx="8229600" cy="576263"/>
          </a:xfrm>
        </p:spPr>
        <p:txBody>
          <a:bodyPr/>
          <a:lstStyle/>
          <a:p>
            <a:pPr eaLnBrk="1" hangingPunct="1"/>
            <a:r>
              <a:rPr lang="en-US" altLang="en-US" dirty="0"/>
              <a:t>Dispatcher</a:t>
            </a:r>
          </a:p>
        </p:txBody>
      </p:sp>
      <p:sp>
        <p:nvSpPr>
          <p:cNvPr id="17410" name="Rectangle 3">
            <a:extLst>
              <a:ext uri="{FF2B5EF4-FFF2-40B4-BE49-F238E27FC236}">
                <a16:creationId xmlns:a16="http://schemas.microsoft.com/office/drawing/2014/main" xmlns="" id="{E113DAE6-D3A7-45EF-87B5-890976FCB8D4}"/>
              </a:ext>
            </a:extLst>
          </p:cNvPr>
          <p:cNvSpPr>
            <a:spLocks noGrp="1" noChangeArrowheads="1"/>
          </p:cNvSpPr>
          <p:nvPr>
            <p:ph type="body" idx="1"/>
          </p:nvPr>
        </p:nvSpPr>
        <p:spPr>
          <a:xfrm>
            <a:off x="849083" y="1119235"/>
            <a:ext cx="4754548" cy="4515661"/>
          </a:xfrm>
        </p:spPr>
        <p:txBody>
          <a:bodyPr/>
          <a:lstStyle/>
          <a:p>
            <a:r>
              <a:rPr lang="en-US" altLang="en-US" dirty="0"/>
              <a:t>Dispatcher module gives control of the CPU to the process selected by the CPU scheduler; this involves:</a:t>
            </a:r>
          </a:p>
          <a:p>
            <a:pPr lvl="1"/>
            <a:r>
              <a:rPr lang="en-US" altLang="en-US" dirty="0"/>
              <a:t>Switching context</a:t>
            </a:r>
          </a:p>
          <a:p>
            <a:pPr lvl="1"/>
            <a:r>
              <a:rPr lang="en-US" altLang="en-US" dirty="0"/>
              <a:t>Switching to user mode</a:t>
            </a:r>
          </a:p>
          <a:p>
            <a:pPr lvl="1"/>
            <a:r>
              <a:rPr lang="en-US" altLang="en-US" dirty="0"/>
              <a:t>Jumping to the proper location in the user program to restart that program</a:t>
            </a:r>
          </a:p>
          <a:p>
            <a:r>
              <a:rPr lang="en-US" altLang="en-US" b="1" dirty="0">
                <a:solidFill>
                  <a:srgbClr val="006699"/>
                </a:solidFill>
                <a:latin typeface="+mj-lt"/>
              </a:rPr>
              <a:t>Dispatch latency </a:t>
            </a:r>
            <a:r>
              <a:rPr lang="en-US" altLang="en-US" dirty="0"/>
              <a:t>– time it takes for the dispatcher to stop one process and start another running</a:t>
            </a:r>
          </a:p>
        </p:txBody>
      </p:sp>
      <p:pic>
        <p:nvPicPr>
          <p:cNvPr id="17411" name="Picture 1">
            <a:extLst>
              <a:ext uri="{FF2B5EF4-FFF2-40B4-BE49-F238E27FC236}">
                <a16:creationId xmlns:a16="http://schemas.microsoft.com/office/drawing/2014/main" xmlns="" id="{4B24D036-ECCD-4EE8-9908-C3EEA54E5C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6824" y="1109784"/>
            <a:ext cx="5424942" cy="36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13375</TotalTime>
  <Words>2514</Words>
  <Application>Microsoft Office PowerPoint</Application>
  <PresentationFormat>On-screen Show (4:3)</PresentationFormat>
  <Paragraphs>452</Paragraphs>
  <Slides>60</Slides>
  <Notes>46</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os-8</vt:lpstr>
      <vt:lpstr>Chapter 5:  CPU Scheduling</vt:lpstr>
      <vt:lpstr>Outline</vt:lpstr>
      <vt:lpstr>Objectives</vt:lpstr>
      <vt:lpstr>Basic Concepts</vt:lpstr>
      <vt:lpstr>Histogram of CPU-burst Times</vt:lpstr>
      <vt:lpstr>CPU Scheduler</vt:lpstr>
      <vt:lpstr>Preemptive and Nonpreemptive Scheduling</vt:lpstr>
      <vt:lpstr>Preemptive Scheduling and Race Conditions</vt:lpstr>
      <vt:lpstr>Dispatcher</vt:lpstr>
      <vt:lpstr>Scheduling Criteria</vt:lpstr>
      <vt:lpstr>Scheduling Algorithm Optimization Criteria</vt:lpstr>
      <vt:lpstr>First- Come, First-Served (FCFS) Scheduling</vt:lpstr>
      <vt:lpstr>FCFS Scheduling (Cont.)</vt:lpstr>
      <vt:lpstr>Shortest-Job-First (SJF) Scheduling</vt:lpstr>
      <vt:lpstr>Example of SJF</vt:lpstr>
      <vt:lpstr>Determining Length of Next CPU Burst</vt:lpstr>
      <vt:lpstr>Prediction of the Length of the Next CPU Burst</vt:lpstr>
      <vt:lpstr>Examples of Exponential Averaging</vt:lpstr>
      <vt:lpstr>Shortest Remaining Time First Scheduling</vt:lpstr>
      <vt:lpstr>Example of Shortest-remaining-time-first</vt:lpstr>
      <vt:lpstr>Round Robin (RR)</vt:lpstr>
      <vt:lpstr>Example of RR with Time Quantum = 4</vt:lpstr>
      <vt:lpstr>Time Quantum and Context Switch Time</vt:lpstr>
      <vt:lpstr>Turnaround Time Varies With The Time Quantum</vt:lpstr>
      <vt:lpstr>Priority Scheduling</vt:lpstr>
      <vt:lpstr>Example of Priority Scheduling</vt:lpstr>
      <vt:lpstr>Priority Scheduling w/ Round-Robin</vt:lpstr>
      <vt:lpstr>Multilevel Queue</vt:lpstr>
      <vt:lpstr>Multilevel Queue</vt:lpstr>
      <vt:lpstr>Multilevel Queue</vt:lpstr>
      <vt:lpstr>Multilevel Feedback Queue</vt:lpstr>
      <vt:lpstr>Example of Multilevel Feedback Queue</vt:lpstr>
      <vt:lpstr>Multiple-Processor Scheduling</vt:lpstr>
      <vt:lpstr>Multiple-Processor Scheduling</vt:lpstr>
      <vt:lpstr>Multicore Processors</vt:lpstr>
      <vt:lpstr>Multithreaded Multicore System</vt:lpstr>
      <vt:lpstr>Multithreaded Multicore System</vt:lpstr>
      <vt:lpstr>NUMA and CPU Scheduling</vt:lpstr>
      <vt:lpstr>Operating System Examples</vt:lpstr>
      <vt:lpstr>Linux Scheduling Through Version 2.5</vt:lpstr>
      <vt:lpstr>Linux Scheduling in Version 2.6.23 +</vt:lpstr>
      <vt:lpstr>Linux Scheduling in Version 2.6.23 + (Cont.)</vt:lpstr>
      <vt:lpstr>Linux Scheduling (Cont.)</vt:lpstr>
      <vt:lpstr>Linux Scheduling (Cont.)</vt:lpstr>
      <vt:lpstr>Windows Scheduling</vt:lpstr>
      <vt:lpstr>Windows Priority Classes</vt:lpstr>
      <vt:lpstr>Windows Priority Classes (Cont.)</vt:lpstr>
      <vt:lpstr>Windows Priorities</vt:lpstr>
      <vt:lpstr>Solaris</vt:lpstr>
      <vt:lpstr>Solaris Dispatch Table </vt:lpstr>
      <vt:lpstr>Solaris Scheduling</vt:lpstr>
      <vt:lpstr>Solaris Scheduling (Cont.)</vt:lpstr>
      <vt:lpstr>Algorithm Evaluation</vt:lpstr>
      <vt:lpstr>Deterministic Evaluation</vt:lpstr>
      <vt:lpstr>Queueing Models</vt:lpstr>
      <vt:lpstr>Little’s Formula</vt:lpstr>
      <vt:lpstr>Simulations</vt:lpstr>
      <vt:lpstr>Evaluation of CPU Schedulers by Simulation</vt:lpstr>
      <vt:lpstr>Implementation</vt:lpstr>
      <vt:lpstr>End of Chapter 5</vt:lpstr>
    </vt:vector>
  </TitlesOfParts>
  <Company>Lucent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User</cp:lastModifiedBy>
  <cp:revision>262</cp:revision>
  <cp:lastPrinted>2013-09-10T17:57:57Z</cp:lastPrinted>
  <dcterms:created xsi:type="dcterms:W3CDTF">2011-01-13T23:43:38Z</dcterms:created>
  <dcterms:modified xsi:type="dcterms:W3CDTF">2024-12-09T10:49:51Z</dcterms:modified>
</cp:coreProperties>
</file>